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0.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31.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2.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33.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handoutMasterIdLst>
    <p:handoutMasterId r:id="rId91"/>
  </p:handoutMasterIdLst>
  <p:sldIdLst>
    <p:sldId id="256" r:id="rId2"/>
    <p:sldId id="361" r:id="rId3"/>
    <p:sldId id="359" r:id="rId4"/>
    <p:sldId id="358" r:id="rId5"/>
    <p:sldId id="258" r:id="rId6"/>
    <p:sldId id="321" r:id="rId7"/>
    <p:sldId id="257" r:id="rId8"/>
    <p:sldId id="336" r:id="rId9"/>
    <p:sldId id="334" r:id="rId10"/>
    <p:sldId id="338" r:id="rId11"/>
    <p:sldId id="357" r:id="rId12"/>
    <p:sldId id="265" r:id="rId13"/>
    <p:sldId id="263" r:id="rId14"/>
    <p:sldId id="266" r:id="rId15"/>
    <p:sldId id="267" r:id="rId16"/>
    <p:sldId id="268" r:id="rId17"/>
    <p:sldId id="269" r:id="rId18"/>
    <p:sldId id="270" r:id="rId19"/>
    <p:sldId id="282" r:id="rId20"/>
    <p:sldId id="324" r:id="rId21"/>
    <p:sldId id="325" r:id="rId22"/>
    <p:sldId id="271" r:id="rId23"/>
    <p:sldId id="272" r:id="rId24"/>
    <p:sldId id="326" r:id="rId25"/>
    <p:sldId id="281" r:id="rId26"/>
    <p:sldId id="355" r:id="rId27"/>
    <p:sldId id="273" r:id="rId28"/>
    <p:sldId id="284" r:id="rId29"/>
    <p:sldId id="274" r:id="rId30"/>
    <p:sldId id="317" r:id="rId31"/>
    <p:sldId id="318" r:id="rId32"/>
    <p:sldId id="342" r:id="rId33"/>
    <p:sldId id="341" r:id="rId34"/>
    <p:sldId id="320" r:id="rId35"/>
    <p:sldId id="319" r:id="rId36"/>
    <p:sldId id="275" r:id="rId37"/>
    <p:sldId id="276" r:id="rId38"/>
    <p:sldId id="333" r:id="rId39"/>
    <p:sldId id="360" r:id="rId40"/>
    <p:sldId id="280" r:id="rId41"/>
    <p:sldId id="343" r:id="rId42"/>
    <p:sldId id="279" r:id="rId43"/>
    <p:sldId id="286" r:id="rId44"/>
    <p:sldId id="288" r:id="rId45"/>
    <p:sldId id="287" r:id="rId46"/>
    <p:sldId id="289" r:id="rId47"/>
    <p:sldId id="291" r:id="rId48"/>
    <p:sldId id="356" r:id="rId49"/>
    <p:sldId id="293" r:id="rId50"/>
    <p:sldId id="354" r:id="rId51"/>
    <p:sldId id="290" r:id="rId52"/>
    <p:sldId id="294" r:id="rId53"/>
    <p:sldId id="295" r:id="rId54"/>
    <p:sldId id="296" r:id="rId55"/>
    <p:sldId id="344" r:id="rId56"/>
    <p:sldId id="322" r:id="rId57"/>
    <p:sldId id="297" r:id="rId58"/>
    <p:sldId id="301" r:id="rId59"/>
    <p:sldId id="298" r:id="rId60"/>
    <p:sldId id="299" r:id="rId61"/>
    <p:sldId id="345" r:id="rId62"/>
    <p:sldId id="300" r:id="rId63"/>
    <p:sldId id="302" r:id="rId64"/>
    <p:sldId id="304" r:id="rId65"/>
    <p:sldId id="305" r:id="rId66"/>
    <p:sldId id="346" r:id="rId67"/>
    <p:sldId id="306" r:id="rId68"/>
    <p:sldId id="307" r:id="rId69"/>
    <p:sldId id="308" r:id="rId70"/>
    <p:sldId id="331" r:id="rId71"/>
    <p:sldId id="303" r:id="rId72"/>
    <p:sldId id="327" r:id="rId73"/>
    <p:sldId id="330" r:id="rId74"/>
    <p:sldId id="328" r:id="rId75"/>
    <p:sldId id="348" r:id="rId76"/>
    <p:sldId id="349" r:id="rId77"/>
    <p:sldId id="329" r:id="rId78"/>
    <p:sldId id="351" r:id="rId79"/>
    <p:sldId id="352" r:id="rId80"/>
    <p:sldId id="309" r:id="rId81"/>
    <p:sldId id="315" r:id="rId82"/>
    <p:sldId id="314" r:id="rId83"/>
    <p:sldId id="310" r:id="rId84"/>
    <p:sldId id="312" r:id="rId85"/>
    <p:sldId id="323" r:id="rId86"/>
    <p:sldId id="353" r:id="rId87"/>
    <p:sldId id="316" r:id="rId88"/>
    <p:sldId id="311" r:id="rId89"/>
  </p:sldIdLst>
  <p:sldSz cx="9144000" cy="6858000" type="screen4x3"/>
  <p:notesSz cx="6858000" cy="9144000"/>
  <p:custDataLst>
    <p:tags r:id="rId9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968" autoAdjust="0"/>
  </p:normalViewPr>
  <p:slideViewPr>
    <p:cSldViewPr snapToGrid="0" snapToObjects="1">
      <p:cViewPr>
        <p:scale>
          <a:sx n="110" d="100"/>
          <a:sy n="110" d="100"/>
        </p:scale>
        <p:origin x="-1600" y="85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08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handoutMaster" Target="handoutMasters/handoutMaster1.xml"/><Relationship Id="rId92" Type="http://schemas.openxmlformats.org/officeDocument/2006/relationships/printerSettings" Target="printerSettings/printerSettings1.bin"/><Relationship Id="rId93" Type="http://schemas.openxmlformats.org/officeDocument/2006/relationships/tags" Target="tags/tag1.xml"/><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23E0C5-C99A-7542-B0E3-5674330BF26F}" type="datetimeFigureOut">
              <a:rPr lang="en-US" smtClean="0"/>
              <a:t>3/22/16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7FA17B3-89EC-824A-8E95-938B56C3DCEC}" type="slidenum">
              <a:rPr lang="en-US" smtClean="0"/>
              <a:t>‹#›</a:t>
            </a:fld>
            <a:endParaRPr lang="en-US"/>
          </a:p>
        </p:txBody>
      </p:sp>
    </p:spTree>
    <p:extLst>
      <p:ext uri="{BB962C8B-B14F-4D97-AF65-F5344CB8AC3E}">
        <p14:creationId xmlns:p14="http://schemas.microsoft.com/office/powerpoint/2010/main" val="385914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B6429C-544B-D144-9440-91683A2F912E}" type="datetimeFigureOut">
              <a:rPr lang="en-US" smtClean="0"/>
              <a:t>3/22/16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59183C-8BEA-E54D-9DCE-0D7EC46B16C1}" type="slidenum">
              <a:rPr lang="en-US" smtClean="0"/>
              <a:t>‹#›</a:t>
            </a:fld>
            <a:endParaRPr lang="en-US"/>
          </a:p>
        </p:txBody>
      </p:sp>
    </p:spTree>
    <p:extLst>
      <p:ext uri="{BB962C8B-B14F-4D97-AF65-F5344CB8AC3E}">
        <p14:creationId xmlns:p14="http://schemas.microsoft.com/office/powerpoint/2010/main" val="11590285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a:t>
            </a:r>
          </a:p>
          <a:p>
            <a:r>
              <a:rPr lang="en-US" baseline="0" dirty="0" smtClean="0"/>
              <a:t>+ Changes in lecture order</a:t>
            </a:r>
          </a:p>
          <a:p>
            <a:r>
              <a:rPr lang="en-US" baseline="0" dirty="0" smtClean="0"/>
              <a:t>+ Changes in learning objectives</a:t>
            </a:r>
          </a:p>
          <a:p>
            <a:r>
              <a:rPr lang="en-US" baseline="0" dirty="0" smtClean="0"/>
              <a:t>+ Lecture notes </a:t>
            </a:r>
            <a:r>
              <a:rPr lang="en-US" baseline="0" dirty="0" err="1" smtClean="0"/>
              <a:t>vs</a:t>
            </a:r>
            <a:r>
              <a:rPr lang="en-US" baseline="0" dirty="0" smtClean="0"/>
              <a:t> </a:t>
            </a:r>
            <a:r>
              <a:rPr lang="en-US" baseline="0" dirty="0" smtClean="0"/>
              <a:t>slides and introduce NB</a:t>
            </a:r>
            <a:endParaRPr lang="en-US" baseline="0" dirty="0" smtClean="0"/>
          </a:p>
          <a:p>
            <a:r>
              <a:rPr lang="en-US" baseline="0" dirty="0" smtClean="0"/>
              <a:t>+ Mention clicker </a:t>
            </a:r>
            <a:r>
              <a:rPr lang="en-US" baseline="0" dirty="0" err="1" smtClean="0"/>
              <a:t>quizes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a:t>
            </a:fld>
            <a:endParaRPr lang="en-US"/>
          </a:p>
        </p:txBody>
      </p:sp>
    </p:spTree>
    <p:extLst>
      <p:ext uri="{BB962C8B-B14F-4D97-AF65-F5344CB8AC3E}">
        <p14:creationId xmlns:p14="http://schemas.microsoft.com/office/powerpoint/2010/main" val="1372118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Total oversimplification as hormones are now</a:t>
            </a:r>
            <a:r>
              <a:rPr lang="en-US" baseline="0" dirty="0" smtClean="0"/>
              <a:t> known to be made in many other tissues (gut/fat/muscle). </a:t>
            </a:r>
          </a:p>
          <a:p>
            <a:r>
              <a:rPr lang="en-US" baseline="0" dirty="0" smtClean="0"/>
              <a:t>Point out that the same gland often makes hormones of the same chemical class, even though they exert different effects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22</a:t>
            </a:fld>
            <a:endParaRPr lang="en-US"/>
          </a:p>
        </p:txBody>
      </p:sp>
    </p:spTree>
    <p:extLst>
      <p:ext uri="{BB962C8B-B14F-4D97-AF65-F5344CB8AC3E}">
        <p14:creationId xmlns:p14="http://schemas.microsoft.com/office/powerpoint/2010/main" val="3153664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its release due to synaptic activation, what kind of secretion is it?</a:t>
            </a:r>
          </a:p>
          <a:p>
            <a:endParaRPr lang="en-US" dirty="0" smtClean="0"/>
          </a:p>
          <a:p>
            <a:r>
              <a:rPr lang="en-US" dirty="0" smtClean="0"/>
              <a:t>Calcitonin responds</a:t>
            </a:r>
            <a:r>
              <a:rPr lang="en-US" baseline="0" dirty="0" smtClean="0"/>
              <a:t> to elevated calcium</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23</a:t>
            </a:fld>
            <a:endParaRPr lang="en-US"/>
          </a:p>
        </p:txBody>
      </p:sp>
    </p:spTree>
    <p:extLst>
      <p:ext uri="{BB962C8B-B14F-4D97-AF65-F5344CB8AC3E}">
        <p14:creationId xmlns:p14="http://schemas.microsoft.com/office/powerpoint/2010/main" val="1060897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Muscarinic, or parasympathetic activation can also depolarize these</a:t>
            </a:r>
            <a:r>
              <a:rPr lang="en-US" baseline="0" dirty="0" smtClean="0"/>
              <a:t> neurons, causing </a:t>
            </a:r>
            <a:r>
              <a:rPr lang="en-US" baseline="0" dirty="0" err="1" smtClean="0"/>
              <a:t>Ca</a:t>
            </a:r>
            <a:r>
              <a:rPr lang="en-US" baseline="0" dirty="0" smtClean="0"/>
              <a:t> influx and insulin release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25</a:t>
            </a:fld>
            <a:endParaRPr lang="en-US"/>
          </a:p>
        </p:txBody>
      </p:sp>
    </p:spTree>
    <p:extLst>
      <p:ext uri="{BB962C8B-B14F-4D97-AF65-F5344CB8AC3E}">
        <p14:creationId xmlns:p14="http://schemas.microsoft.com/office/powerpoint/2010/main" val="3528711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insulin secretion</a:t>
            </a:r>
            <a:r>
              <a:rPr lang="en-US" baseline="0" dirty="0" smtClean="0"/>
              <a:t> example</a:t>
            </a:r>
          </a:p>
          <a:p>
            <a:pPr marL="171450" indent="-171450">
              <a:buFontTx/>
              <a:buChar char="•"/>
            </a:pPr>
            <a:r>
              <a:rPr lang="en-US" baseline="0" dirty="0" smtClean="0"/>
              <a:t>Activated a potassium channel</a:t>
            </a:r>
          </a:p>
          <a:p>
            <a:pPr marL="171450" indent="-171450">
              <a:buFontTx/>
              <a:buChar char="•"/>
            </a:pPr>
            <a:r>
              <a:rPr lang="en-US" baseline="0" dirty="0" smtClean="0"/>
              <a:t>Caused trafficking of insulin granules</a:t>
            </a:r>
          </a:p>
          <a:p>
            <a:pPr marL="171450" indent="-171450">
              <a:buFontTx/>
              <a:buChar char="•"/>
            </a:pPr>
            <a:r>
              <a:rPr lang="en-US" baseline="0" dirty="0" smtClean="0"/>
              <a:t>Not shown, this activation also causes synthesis of new insulin hormone to replace the secreted insulin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26</a:t>
            </a:fld>
            <a:endParaRPr lang="en-US"/>
          </a:p>
        </p:txBody>
      </p:sp>
    </p:spTree>
    <p:extLst>
      <p:ext uri="{BB962C8B-B14F-4D97-AF65-F5344CB8AC3E}">
        <p14:creationId xmlns:p14="http://schemas.microsoft.com/office/powerpoint/2010/main" val="3206772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tell you the chemical type of the</a:t>
            </a:r>
            <a:r>
              <a:rPr lang="en-US" baseline="0" dirty="0" smtClean="0"/>
              <a:t> hormone, you should be able to tell me whether it is a nuclear hormone or a cell surface receptor</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27</a:t>
            </a:fld>
            <a:endParaRPr lang="en-US"/>
          </a:p>
        </p:txBody>
      </p:sp>
    </p:spTree>
    <p:extLst>
      <p:ext uri="{BB962C8B-B14F-4D97-AF65-F5344CB8AC3E}">
        <p14:creationId xmlns:p14="http://schemas.microsoft.com/office/powerpoint/2010/main" val="2878266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Finish by saying JAK/STAT mainly affects gene transcription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30</a:t>
            </a:fld>
            <a:endParaRPr lang="en-US"/>
          </a:p>
        </p:txBody>
      </p:sp>
    </p:spTree>
    <p:extLst>
      <p:ext uri="{BB962C8B-B14F-4D97-AF65-F5344CB8AC3E}">
        <p14:creationId xmlns:p14="http://schemas.microsoft.com/office/powerpoint/2010/main" val="1552278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about 25 minutes</a:t>
            </a:r>
            <a:r>
              <a:rPr lang="en-US" baseline="0" dirty="0" smtClean="0"/>
              <a:t> at this point.</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31</a:t>
            </a:fld>
            <a:endParaRPr lang="en-US"/>
          </a:p>
        </p:txBody>
      </p:sp>
    </p:spTree>
    <p:extLst>
      <p:ext uri="{BB962C8B-B14F-4D97-AF65-F5344CB8AC3E}">
        <p14:creationId xmlns:p14="http://schemas.microsoft.com/office/powerpoint/2010/main" val="2413744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that this is for a </a:t>
            </a:r>
            <a:r>
              <a:rPr lang="en-US" dirty="0" err="1" smtClean="0"/>
              <a:t>Gs</a:t>
            </a:r>
            <a:r>
              <a:rPr lang="en-US" dirty="0" smtClean="0"/>
              <a:t> not a </a:t>
            </a:r>
            <a:r>
              <a:rPr lang="en-US" dirty="0" err="1" smtClean="0"/>
              <a:t>Gi</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32</a:t>
            </a:fld>
            <a:endParaRPr lang="en-US"/>
          </a:p>
        </p:txBody>
      </p:sp>
    </p:spTree>
    <p:extLst>
      <p:ext uri="{BB962C8B-B14F-4D97-AF65-F5344CB8AC3E}">
        <p14:creationId xmlns:p14="http://schemas.microsoft.com/office/powerpoint/2010/main" val="2901321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both GPCR and RTK can cause rapid changes in trafficking or enzyme</a:t>
            </a:r>
            <a:r>
              <a:rPr lang="en-US" baseline="0" dirty="0" smtClean="0"/>
              <a:t> function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34</a:t>
            </a:fld>
            <a:endParaRPr lang="en-US"/>
          </a:p>
        </p:txBody>
      </p:sp>
    </p:spTree>
    <p:extLst>
      <p:ext uri="{BB962C8B-B14F-4D97-AF65-F5344CB8AC3E}">
        <p14:creationId xmlns:p14="http://schemas.microsoft.com/office/powerpoint/2010/main" val="1166666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DBD – defines target,</a:t>
            </a:r>
            <a:r>
              <a:rPr lang="en-US" baseline="0" dirty="0" smtClean="0"/>
              <a:t> recognizes specific regions of DNA.  This determines which genes are activated</a:t>
            </a:r>
          </a:p>
          <a:p>
            <a:r>
              <a:rPr lang="en-US" baseline="0" dirty="0" smtClean="0"/>
              <a:t>LBD – defines ligand specificity.  If cortisol receptor was activated by testosterone, then cortisol responsive genes would be activated by testosterone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37</a:t>
            </a:fld>
            <a:endParaRPr lang="en-US"/>
          </a:p>
        </p:txBody>
      </p:sp>
    </p:spTree>
    <p:extLst>
      <p:ext uri="{BB962C8B-B14F-4D97-AF65-F5344CB8AC3E}">
        <p14:creationId xmlns:p14="http://schemas.microsoft.com/office/powerpoint/2010/main" val="13596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the upcoming clicker </a:t>
            </a:r>
            <a:r>
              <a:rPr lang="en-US" dirty="0" err="1" smtClean="0"/>
              <a:t>quizes</a:t>
            </a:r>
            <a:r>
              <a:rPr lang="en-US" dirty="0" smtClean="0"/>
              <a:t> are mostly</a:t>
            </a:r>
            <a:r>
              <a:rPr lang="en-US" baseline="0" dirty="0" smtClean="0"/>
              <a:t> to determine how much you remember</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7</a:t>
            </a:fld>
            <a:endParaRPr lang="en-US"/>
          </a:p>
        </p:txBody>
      </p:sp>
    </p:spTree>
    <p:extLst>
      <p:ext uri="{BB962C8B-B14F-4D97-AF65-F5344CB8AC3E}">
        <p14:creationId xmlns:p14="http://schemas.microsoft.com/office/powerpoint/2010/main" val="2969005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Autocrine</a:t>
            </a:r>
            <a:r>
              <a:rPr lang="en-US" dirty="0" smtClean="0"/>
              <a:t> example:</a:t>
            </a:r>
            <a:r>
              <a:rPr lang="en-US" baseline="0" dirty="0" smtClean="0"/>
              <a:t> Many cancers function by releasing a growth factor, which in turn further activates proliferation of the cell.  This is a </a:t>
            </a:r>
            <a:r>
              <a:rPr lang="en-US" b="1" baseline="0" dirty="0" smtClean="0"/>
              <a:t>POSITIVE FEEDBACK LOOP</a:t>
            </a:r>
            <a:r>
              <a:rPr lang="en-US" b="0" baseline="0" dirty="0" smtClean="0"/>
              <a:t>.</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40</a:t>
            </a:fld>
            <a:endParaRPr lang="en-US"/>
          </a:p>
        </p:txBody>
      </p:sp>
    </p:spTree>
    <p:extLst>
      <p:ext uri="{BB962C8B-B14F-4D97-AF65-F5344CB8AC3E}">
        <p14:creationId xmlns:p14="http://schemas.microsoft.com/office/powerpoint/2010/main" val="3933726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than having specific receptors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42</a:t>
            </a:fld>
            <a:endParaRPr lang="en-US"/>
          </a:p>
        </p:txBody>
      </p:sp>
    </p:spTree>
    <p:extLst>
      <p:ext uri="{BB962C8B-B14F-4D97-AF65-F5344CB8AC3E}">
        <p14:creationId xmlns:p14="http://schemas.microsoft.com/office/powerpoint/2010/main" val="4180452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(3/24/15 11:58) -----</a:t>
            </a:r>
          </a:p>
          <a:p>
            <a:r>
              <a:rPr lang="en-US"/>
              <a:t>Took 52 minutes to get to this point</a:t>
            </a:r>
          </a:p>
        </p:txBody>
      </p:sp>
      <p:sp>
        <p:nvSpPr>
          <p:cNvPr id="4" name="Slide Number Placeholder 3"/>
          <p:cNvSpPr>
            <a:spLocks noGrp="1"/>
          </p:cNvSpPr>
          <p:nvPr>
            <p:ph type="sldNum" sz="quarter" idx="10"/>
          </p:nvPr>
        </p:nvSpPr>
        <p:spPr/>
        <p:txBody>
          <a:bodyPr/>
          <a:lstStyle/>
          <a:p>
            <a:fld id="{2759183C-8BEA-E54D-9DCE-0D7EC46B16C1}" type="slidenum">
              <a:rPr lang="en-US" smtClean="0"/>
              <a:t>43</a:t>
            </a:fld>
            <a:endParaRPr lang="en-US"/>
          </a:p>
        </p:txBody>
      </p:sp>
    </p:spTree>
    <p:extLst>
      <p:ext uri="{BB962C8B-B14F-4D97-AF65-F5344CB8AC3E}">
        <p14:creationId xmlns:p14="http://schemas.microsoft.com/office/powerpoint/2010/main" val="1947081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that this is an example of neuroendocrine regulation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45</a:t>
            </a:fld>
            <a:endParaRPr lang="en-US"/>
          </a:p>
        </p:txBody>
      </p:sp>
    </p:spTree>
    <p:extLst>
      <p:ext uri="{BB962C8B-B14F-4D97-AF65-F5344CB8AC3E}">
        <p14:creationId xmlns:p14="http://schemas.microsoft.com/office/powerpoint/2010/main" val="2919208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(3/22/16 11:47) -----</a:t>
            </a:r>
          </a:p>
          <a:p>
            <a:r>
              <a:rPr lang="en-US"/>
              <a:t>This slide was not on the powerpoint</a:t>
            </a:r>
          </a:p>
        </p:txBody>
      </p:sp>
      <p:sp>
        <p:nvSpPr>
          <p:cNvPr id="4" name="Slide Number Placeholder 3"/>
          <p:cNvSpPr>
            <a:spLocks noGrp="1"/>
          </p:cNvSpPr>
          <p:nvPr>
            <p:ph type="sldNum" sz="quarter" idx="10"/>
          </p:nvPr>
        </p:nvSpPr>
        <p:spPr/>
        <p:txBody>
          <a:bodyPr/>
          <a:lstStyle/>
          <a:p>
            <a:fld id="{2759183C-8BEA-E54D-9DCE-0D7EC46B16C1}" type="slidenum">
              <a:rPr lang="en-US" smtClean="0"/>
              <a:t>46</a:t>
            </a:fld>
            <a:endParaRPr lang="en-US"/>
          </a:p>
        </p:txBody>
      </p:sp>
    </p:spTree>
    <p:extLst>
      <p:ext uri="{BB962C8B-B14F-4D97-AF65-F5344CB8AC3E}">
        <p14:creationId xmlns:p14="http://schemas.microsoft.com/office/powerpoint/2010/main" val="1165686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problems,</a:t>
            </a:r>
            <a:r>
              <a:rPr lang="en-US" baseline="0" dirty="0" smtClean="0"/>
              <a:t> </a:t>
            </a:r>
            <a:r>
              <a:rPr lang="en-US" baseline="0" dirty="0" err="1" smtClean="0"/>
              <a:t>ie</a:t>
            </a:r>
            <a:r>
              <a:rPr lang="en-US" baseline="0" dirty="0" smtClean="0"/>
              <a:t> that this loop needs an external stimulus to end</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48</a:t>
            </a:fld>
            <a:endParaRPr lang="en-US"/>
          </a:p>
        </p:txBody>
      </p:sp>
    </p:spTree>
    <p:extLst>
      <p:ext uri="{BB962C8B-B14F-4D97-AF65-F5344CB8AC3E}">
        <p14:creationId xmlns:p14="http://schemas.microsoft.com/office/powerpoint/2010/main" val="3809491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ZOLTAR</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51</a:t>
            </a:fld>
            <a:endParaRPr lang="en-US"/>
          </a:p>
        </p:txBody>
      </p:sp>
    </p:spTree>
    <p:extLst>
      <p:ext uri="{BB962C8B-B14F-4D97-AF65-F5344CB8AC3E}">
        <p14:creationId xmlns:p14="http://schemas.microsoft.com/office/powerpoint/2010/main" val="1582421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are some examples</a:t>
            </a:r>
            <a:r>
              <a:rPr lang="en-US" baseline="0" dirty="0" smtClean="0"/>
              <a:t> of why blood hormone levels might want to be passed along to other brain regions.  How about why the brain might want to affect hypothalamic processes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LH is lateral hypothalamus</a:t>
            </a:r>
          </a:p>
          <a:p>
            <a:endParaRPr lang="en-US" dirty="0" smtClean="0"/>
          </a:p>
          <a:p>
            <a:r>
              <a:rPr lang="en-US" dirty="0" smtClean="0"/>
              <a:t>VTA is in midbrain</a:t>
            </a:r>
          </a:p>
          <a:p>
            <a:r>
              <a:rPr lang="en-US" dirty="0" smtClean="0"/>
              <a:t>AMG</a:t>
            </a:r>
            <a:r>
              <a:rPr lang="en-US" baseline="0" dirty="0" smtClean="0"/>
              <a:t> is amygdala</a:t>
            </a:r>
          </a:p>
          <a:p>
            <a:r>
              <a:rPr lang="en-US" baseline="0" dirty="0" smtClean="0"/>
              <a:t>PFC is </a:t>
            </a:r>
            <a:r>
              <a:rPr lang="en-US" baseline="0" dirty="0" err="1" smtClean="0"/>
              <a:t>prefromtal</a:t>
            </a:r>
            <a:r>
              <a:rPr lang="en-US" baseline="0" dirty="0" smtClean="0"/>
              <a:t> cortex</a:t>
            </a:r>
            <a:endParaRPr lang="en-US" dirty="0" smtClean="0"/>
          </a:p>
        </p:txBody>
      </p:sp>
      <p:sp>
        <p:nvSpPr>
          <p:cNvPr id="4" name="Slide Number Placeholder 3"/>
          <p:cNvSpPr>
            <a:spLocks noGrp="1"/>
          </p:cNvSpPr>
          <p:nvPr>
            <p:ph type="sldNum" sz="quarter" idx="10"/>
          </p:nvPr>
        </p:nvSpPr>
        <p:spPr/>
        <p:txBody>
          <a:bodyPr/>
          <a:lstStyle/>
          <a:p>
            <a:fld id="{2759183C-8BEA-E54D-9DCE-0D7EC46B16C1}" type="slidenum">
              <a:rPr lang="en-US" smtClean="0"/>
              <a:t>58</a:t>
            </a:fld>
            <a:endParaRPr lang="en-US"/>
          </a:p>
        </p:txBody>
      </p:sp>
    </p:spTree>
    <p:extLst>
      <p:ext uri="{BB962C8B-B14F-4D97-AF65-F5344CB8AC3E}">
        <p14:creationId xmlns:p14="http://schemas.microsoft.com/office/powerpoint/2010/main" val="3318217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Semi-permeable blood brain barrier.</a:t>
            </a:r>
          </a:p>
          <a:p>
            <a:endParaRPr lang="en-US" dirty="0" smtClean="0"/>
          </a:p>
          <a:p>
            <a:r>
              <a:rPr lang="en-US" dirty="0" smtClean="0"/>
              <a:t>Mention when transport is required, this can be another</a:t>
            </a:r>
            <a:r>
              <a:rPr lang="en-US" baseline="0" dirty="0" smtClean="0"/>
              <a:t> step in hormonal regulation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59</a:t>
            </a:fld>
            <a:endParaRPr lang="en-US"/>
          </a:p>
        </p:txBody>
      </p:sp>
    </p:spTree>
    <p:extLst>
      <p:ext uri="{BB962C8B-B14F-4D97-AF65-F5344CB8AC3E}">
        <p14:creationId xmlns:p14="http://schemas.microsoft.com/office/powerpoint/2010/main" val="2517056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of these regulate</a:t>
            </a:r>
            <a:r>
              <a:rPr lang="en-US" baseline="0" dirty="0" smtClean="0"/>
              <a:t>s different processes</a:t>
            </a:r>
          </a:p>
          <a:p>
            <a:r>
              <a:rPr lang="en-US" baseline="0" dirty="0" smtClean="0"/>
              <a:t>Mention how there is no way for endocrine secretion within the hypothalamus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62</a:t>
            </a:fld>
            <a:endParaRPr lang="en-US"/>
          </a:p>
        </p:txBody>
      </p:sp>
    </p:spTree>
    <p:extLst>
      <p:ext uri="{BB962C8B-B14F-4D97-AF65-F5344CB8AC3E}">
        <p14:creationId xmlns:p14="http://schemas.microsoft.com/office/powerpoint/2010/main" val="27182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organ systems you are learning about in this series are physically connected organelles.  These organelles</a:t>
            </a:r>
            <a:r>
              <a:rPr lang="en-US" baseline="0" dirty="0" smtClean="0"/>
              <a:t> evolved to have extremely important specialized functions, but in physiology these systems must be able to communicate with each other and the outside world</a:t>
            </a:r>
          </a:p>
          <a:p>
            <a:endParaRPr lang="en-US" baseline="0" dirty="0" smtClean="0"/>
          </a:p>
          <a:p>
            <a:r>
              <a:rPr lang="en-US" baseline="0" dirty="0" smtClean="0"/>
              <a:t>Two important aspects</a:t>
            </a:r>
          </a:p>
          <a:p>
            <a:pPr marL="171450" indent="-171450">
              <a:buFontTx/>
              <a:buChar char="-"/>
            </a:pPr>
            <a:r>
              <a:rPr lang="en-US" baseline="0" dirty="0" smtClean="0"/>
              <a:t>communicate metabolic status between tissues</a:t>
            </a:r>
          </a:p>
          <a:p>
            <a:pPr marL="171450" indent="-171450">
              <a:buFontTx/>
              <a:buChar char="-"/>
            </a:pPr>
            <a:r>
              <a:rPr lang="en-US" baseline="0" dirty="0" smtClean="0"/>
              <a:t>Integrate with nervous system to respond to external cues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12</a:t>
            </a:fld>
            <a:endParaRPr lang="en-US"/>
          </a:p>
        </p:txBody>
      </p:sp>
    </p:spTree>
    <p:extLst>
      <p:ext uri="{BB962C8B-B14F-4D97-AF65-F5344CB8AC3E}">
        <p14:creationId xmlns:p14="http://schemas.microsoft.com/office/powerpoint/2010/main" val="243195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Anterior</a:t>
            </a:r>
            <a:r>
              <a:rPr lang="en-US" baseline="0" dirty="0" smtClean="0"/>
              <a:t> pituitary is connected to the hypothalamus by </a:t>
            </a:r>
            <a:r>
              <a:rPr lang="en-US" baseline="0" dirty="0" err="1" smtClean="0"/>
              <a:t>capilaries</a:t>
            </a:r>
            <a:r>
              <a:rPr lang="en-US" baseline="0" dirty="0" smtClean="0"/>
              <a:t> called the </a:t>
            </a:r>
            <a:r>
              <a:rPr lang="en-US" baseline="0" dirty="0" err="1" smtClean="0"/>
              <a:t>hypophyseal</a:t>
            </a:r>
            <a:r>
              <a:rPr lang="en-US" baseline="0" dirty="0" smtClean="0"/>
              <a:t> portal system</a:t>
            </a:r>
          </a:p>
          <a:p>
            <a:r>
              <a:rPr lang="en-US" baseline="0" dirty="0" smtClean="0"/>
              <a:t>Posterior pituitary is connected to the hypothalamus by neurons</a:t>
            </a:r>
          </a:p>
          <a:p>
            <a:r>
              <a:rPr lang="en-US" baseline="0" dirty="0" smtClean="0"/>
              <a:t>Both can secrete hormones directly into the circulation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63</a:t>
            </a:fld>
            <a:endParaRPr lang="en-US"/>
          </a:p>
        </p:txBody>
      </p:sp>
    </p:spTree>
    <p:extLst>
      <p:ext uri="{BB962C8B-B14F-4D97-AF65-F5344CB8AC3E}">
        <p14:creationId xmlns:p14="http://schemas.microsoft.com/office/powerpoint/2010/main" val="936987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cell type is responsible for a particular</a:t>
            </a:r>
            <a:r>
              <a:rPr lang="en-US" baseline="0" dirty="0" smtClean="0"/>
              <a:t> kind of</a:t>
            </a:r>
            <a:r>
              <a:rPr lang="en-US" dirty="0" smtClean="0"/>
              <a:t> hormone secretion</a:t>
            </a:r>
          </a:p>
          <a:p>
            <a:r>
              <a:rPr lang="en-US" dirty="0" smtClean="0"/>
              <a:t>Mention all GPCRs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67</a:t>
            </a:fld>
            <a:endParaRPr lang="en-US"/>
          </a:p>
        </p:txBody>
      </p:sp>
    </p:spTree>
    <p:extLst>
      <p:ext uri="{BB962C8B-B14F-4D97-AF65-F5344CB8AC3E}">
        <p14:creationId xmlns:p14="http://schemas.microsoft.com/office/powerpoint/2010/main" val="285679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ADH is vasopressin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69</a:t>
            </a:fld>
            <a:endParaRPr lang="en-US"/>
          </a:p>
        </p:txBody>
      </p:sp>
    </p:spTree>
    <p:extLst>
      <p:ext uri="{BB962C8B-B14F-4D97-AF65-F5344CB8AC3E}">
        <p14:creationId xmlns:p14="http://schemas.microsoft.com/office/powerpoint/2010/main" val="4000611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False because more vasopressin would mean more</a:t>
            </a:r>
            <a:r>
              <a:rPr lang="en-US" baseline="0" dirty="0" smtClean="0"/>
              <a:t> water retention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76</a:t>
            </a:fld>
            <a:endParaRPr lang="en-US"/>
          </a:p>
        </p:txBody>
      </p:sp>
    </p:spTree>
    <p:extLst>
      <p:ext uri="{BB962C8B-B14F-4D97-AF65-F5344CB8AC3E}">
        <p14:creationId xmlns:p14="http://schemas.microsoft.com/office/powerpoint/2010/main" val="1857688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answer is C</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78</a:t>
            </a:fld>
            <a:endParaRPr lang="en-US"/>
          </a:p>
        </p:txBody>
      </p:sp>
    </p:spTree>
    <p:extLst>
      <p:ext uri="{BB962C8B-B14F-4D97-AF65-F5344CB8AC3E}">
        <p14:creationId xmlns:p14="http://schemas.microsoft.com/office/powerpoint/2010/main" val="937013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if water can normally</a:t>
            </a:r>
            <a:r>
              <a:rPr lang="en-US" baseline="0" dirty="0" smtClean="0"/>
              <a:t> cross the collecting duct membrane</a:t>
            </a:r>
          </a:p>
          <a:p>
            <a:endParaRPr lang="en-US" baseline="0" dirty="0" smtClean="0"/>
          </a:p>
          <a:p>
            <a:r>
              <a:rPr lang="en-US" baseline="0" dirty="0" smtClean="0"/>
              <a:t>Why does water travel this way and not that way</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80</a:t>
            </a:fld>
            <a:endParaRPr lang="en-US"/>
          </a:p>
        </p:txBody>
      </p:sp>
    </p:spTree>
    <p:extLst>
      <p:ext uri="{BB962C8B-B14F-4D97-AF65-F5344CB8AC3E}">
        <p14:creationId xmlns:p14="http://schemas.microsoft.com/office/powerpoint/2010/main" val="18454325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enough, can cause </a:t>
            </a:r>
            <a:r>
              <a:rPr lang="en-US" dirty="0" err="1" smtClean="0"/>
              <a:t>hypernatria</a:t>
            </a:r>
            <a:r>
              <a:rPr lang="en-US" dirty="0" smtClean="0"/>
              <a:t>,</a:t>
            </a:r>
            <a:r>
              <a:rPr lang="en-US" baseline="0" dirty="0" smtClean="0"/>
              <a:t> diabetes </a:t>
            </a:r>
            <a:r>
              <a:rPr lang="en-US" baseline="0" dirty="0" err="1" smtClean="0"/>
              <a:t>insipidus</a:t>
            </a:r>
            <a:r>
              <a:rPr lang="en-US" baseline="0" dirty="0" smtClean="0"/>
              <a:t>.  This </a:t>
            </a:r>
            <a:r>
              <a:rPr lang="en-US" baseline="0" dirty="0" err="1" smtClean="0"/>
              <a:t>isnt</a:t>
            </a:r>
            <a:r>
              <a:rPr lang="en-US" baseline="0" dirty="0" smtClean="0"/>
              <a:t> to be confused with diabetes mellitus, but both were named due to excessive urination</a:t>
            </a:r>
          </a:p>
          <a:p>
            <a:endParaRPr lang="en-US" baseline="0" dirty="0" smtClean="0"/>
          </a:p>
          <a:p>
            <a:r>
              <a:rPr lang="en-US" baseline="0" dirty="0" smtClean="0"/>
              <a:t>This is because not enough water is pulled back in from the urine</a:t>
            </a:r>
          </a:p>
          <a:p>
            <a:endParaRPr lang="en-US" baseline="0" dirty="0" smtClean="0"/>
          </a:p>
          <a:p>
            <a:r>
              <a:rPr lang="en-US" baseline="0" dirty="0" smtClean="0"/>
              <a:t>What could cause a lack of vasopressin signaling?  Should be less secretion of vasopressin, or could be less receptor signaling, or could be increased </a:t>
            </a:r>
            <a:r>
              <a:rPr lang="en-US" baseline="0" dirty="0" err="1" smtClean="0"/>
              <a:t>vasopressinase</a:t>
            </a:r>
            <a:r>
              <a:rPr lang="en-US" baseline="0" dirty="0" smtClean="0"/>
              <a:t> (gestational)</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81</a:t>
            </a:fld>
            <a:endParaRPr lang="en-US"/>
          </a:p>
        </p:txBody>
      </p:sp>
    </p:spTree>
    <p:extLst>
      <p:ext uri="{BB962C8B-B14F-4D97-AF65-F5344CB8AC3E}">
        <p14:creationId xmlns:p14="http://schemas.microsoft.com/office/powerpoint/2010/main" val="4039266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Severed pituitary stalk</a:t>
            </a:r>
            <a:r>
              <a:rPr lang="en-US" baseline="0" dirty="0" smtClean="0"/>
              <a:t> -&gt; low vasopressin -&gt; low water </a:t>
            </a:r>
            <a:r>
              <a:rPr lang="en-US" baseline="0" dirty="0" err="1" smtClean="0"/>
              <a:t>reabsorbtion</a:t>
            </a:r>
            <a:r>
              <a:rPr lang="en-US" baseline="0" dirty="0" smtClean="0"/>
              <a:t> -&gt; diabetes </a:t>
            </a:r>
            <a:r>
              <a:rPr lang="en-US" baseline="0" dirty="0" err="1" smtClean="0"/>
              <a:t>insipidus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82</a:t>
            </a:fld>
            <a:endParaRPr lang="en-US"/>
          </a:p>
        </p:txBody>
      </p:sp>
    </p:spTree>
    <p:extLst>
      <p:ext uri="{BB962C8B-B14F-4D97-AF65-F5344CB8AC3E}">
        <p14:creationId xmlns:p14="http://schemas.microsoft.com/office/powerpoint/2010/main" val="34864429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as there are </a:t>
            </a:r>
            <a:r>
              <a:rPr lang="en-US" baseline="0" dirty="0" err="1" smtClean="0"/>
              <a:t>cotnractions</a:t>
            </a:r>
            <a:r>
              <a:rPr lang="en-US" baseline="0" dirty="0" smtClean="0"/>
              <a:t>, that induces more oxytocin release.  </a:t>
            </a:r>
          </a:p>
          <a:p>
            <a:endParaRPr lang="en-US" baseline="0" dirty="0" smtClean="0"/>
          </a:p>
          <a:p>
            <a:r>
              <a:rPr lang="en-US" baseline="0" dirty="0" smtClean="0"/>
              <a:t>This is a positive feedback loop</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84</a:t>
            </a:fld>
            <a:endParaRPr lang="en-US"/>
          </a:p>
        </p:txBody>
      </p:sp>
    </p:spTree>
    <p:extLst>
      <p:ext uri="{BB962C8B-B14F-4D97-AF65-F5344CB8AC3E}">
        <p14:creationId xmlns:p14="http://schemas.microsoft.com/office/powerpoint/2010/main" val="388794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Bacteria </a:t>
            </a:r>
            <a:r>
              <a:rPr lang="en-US" dirty="0" err="1" smtClean="0"/>
              <a:t>chemotaxis</a:t>
            </a:r>
            <a:r>
              <a:rPr lang="en-US" baseline="0" dirty="0" smtClean="0"/>
              <a:t> around a sugar cube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13</a:t>
            </a:fld>
            <a:endParaRPr lang="en-US"/>
          </a:p>
        </p:txBody>
      </p:sp>
    </p:spTree>
    <p:extLst>
      <p:ext uri="{BB962C8B-B14F-4D97-AF65-F5344CB8AC3E}">
        <p14:creationId xmlns:p14="http://schemas.microsoft.com/office/powerpoint/2010/main" val="193774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same considerations for understanding endocrine factors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14</a:t>
            </a:fld>
            <a:endParaRPr lang="en-US"/>
          </a:p>
        </p:txBody>
      </p:sp>
    </p:spTree>
    <p:extLst>
      <p:ext uri="{BB962C8B-B14F-4D97-AF65-F5344CB8AC3E}">
        <p14:creationId xmlns:p14="http://schemas.microsoft.com/office/powerpoint/2010/main" val="54154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are going to cover some general concepts about each of these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17</a:t>
            </a:fld>
            <a:endParaRPr lang="en-US"/>
          </a:p>
        </p:txBody>
      </p:sp>
    </p:spTree>
    <p:extLst>
      <p:ext uri="{BB962C8B-B14F-4D97-AF65-F5344CB8AC3E}">
        <p14:creationId xmlns:p14="http://schemas.microsoft.com/office/powerpoint/2010/main" val="3710458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Easy cheat sheet for each</a:t>
            </a:r>
            <a:r>
              <a:rPr lang="en-US" baseline="0" dirty="0" smtClean="0"/>
              <a:t> hormone, don</a:t>
            </a:r>
            <a:r>
              <a:rPr lang="fr-FR" baseline="0" dirty="0" smtClean="0"/>
              <a:t>’</a:t>
            </a:r>
            <a:r>
              <a:rPr lang="en-US" baseline="0" dirty="0" smtClean="0"/>
              <a:t>t need to know this for adrenaline yet.  </a:t>
            </a:r>
          </a:p>
          <a:p>
            <a:endParaRPr lang="en-US" baseline="0" dirty="0" smtClean="0"/>
          </a:p>
          <a:p>
            <a:r>
              <a:rPr lang="en-US" baseline="0" dirty="0" smtClean="0"/>
              <a:t>Will cover this again on Thursday’s lecture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18</a:t>
            </a:fld>
            <a:endParaRPr lang="en-US"/>
          </a:p>
        </p:txBody>
      </p:sp>
    </p:spTree>
    <p:extLst>
      <p:ext uri="{BB962C8B-B14F-4D97-AF65-F5344CB8AC3E}">
        <p14:creationId xmlns:p14="http://schemas.microsoft.com/office/powerpoint/2010/main" val="1896823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size of human growth hormone</a:t>
            </a:r>
          </a:p>
          <a:p>
            <a:endParaRPr lang="en-US" dirty="0" smtClean="0"/>
          </a:p>
          <a:p>
            <a:r>
              <a:rPr lang="en-US" dirty="0" smtClean="0"/>
              <a:t>Which one is most likely able to cross</a:t>
            </a:r>
            <a:r>
              <a:rPr lang="en-US" baseline="0" dirty="0" smtClean="0"/>
              <a:t> a plasma membrane?</a:t>
            </a:r>
          </a:p>
          <a:p>
            <a:endParaRPr lang="en-US" baseline="0" dirty="0" smtClean="0"/>
          </a:p>
          <a:p>
            <a:r>
              <a:rPr lang="en-US" baseline="0" dirty="0" smtClean="0"/>
              <a:t>What does this tell us about where the receptors are?</a:t>
            </a:r>
          </a:p>
        </p:txBody>
      </p:sp>
      <p:sp>
        <p:nvSpPr>
          <p:cNvPr id="4" name="Slide Number Placeholder 3"/>
          <p:cNvSpPr>
            <a:spLocks noGrp="1"/>
          </p:cNvSpPr>
          <p:nvPr>
            <p:ph type="sldNum" sz="quarter" idx="10"/>
          </p:nvPr>
        </p:nvSpPr>
        <p:spPr/>
        <p:txBody>
          <a:bodyPr/>
          <a:lstStyle/>
          <a:p>
            <a:fld id="{2759183C-8BEA-E54D-9DCE-0D7EC46B16C1}" type="slidenum">
              <a:rPr lang="en-US" smtClean="0"/>
              <a:t>19</a:t>
            </a:fld>
            <a:endParaRPr lang="en-US"/>
          </a:p>
        </p:txBody>
      </p:sp>
    </p:spTree>
    <p:extLst>
      <p:ext uri="{BB962C8B-B14F-4D97-AF65-F5344CB8AC3E}">
        <p14:creationId xmlns:p14="http://schemas.microsoft.com/office/powerpoint/2010/main" val="394799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examples of exocrine secretions?</a:t>
            </a:r>
          </a:p>
          <a:p>
            <a:r>
              <a:rPr lang="en-US" dirty="0" smtClean="0"/>
              <a:t>Sweat</a:t>
            </a:r>
          </a:p>
          <a:p>
            <a:r>
              <a:rPr lang="en-US" dirty="0" smtClean="0"/>
              <a:t>Saliva</a:t>
            </a:r>
          </a:p>
          <a:p>
            <a:r>
              <a:rPr lang="en-US" dirty="0" smtClean="0"/>
              <a:t>Gall</a:t>
            </a:r>
            <a:r>
              <a:rPr lang="en-US" baseline="0" dirty="0" smtClean="0"/>
              <a:t> bladder – bile salts </a:t>
            </a:r>
          </a:p>
          <a:p>
            <a:r>
              <a:rPr lang="en-US" baseline="0" dirty="0" smtClean="0"/>
              <a:t>Pancreas – digestive enzymes (controlled by endocrine activation via gastrin/secretin/</a:t>
            </a:r>
            <a:r>
              <a:rPr lang="en-US" baseline="0" dirty="0" err="1" smtClean="0"/>
              <a:t>cholecystikinin</a:t>
            </a:r>
            <a:r>
              <a:rPr lang="en-US" baseline="0"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20</a:t>
            </a:fld>
            <a:endParaRPr lang="en-US"/>
          </a:p>
        </p:txBody>
      </p:sp>
    </p:spTree>
    <p:extLst>
      <p:ext uri="{BB962C8B-B14F-4D97-AF65-F5344CB8AC3E}">
        <p14:creationId xmlns:p14="http://schemas.microsoft.com/office/powerpoint/2010/main" val="3411436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158289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174265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655859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33690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B82DF5-5DE6-9F42-B9ED-CDD61DB9997C}" type="datetimeFigureOut">
              <a:rPr lang="en-US" smtClean="0"/>
              <a:t>3/22/16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612876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B82DF5-5DE6-9F42-B9ED-CDD61DB9997C}" type="datetimeFigureOut">
              <a:rPr lang="en-US" smtClean="0"/>
              <a:t>3/22/16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988715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B82DF5-5DE6-9F42-B9ED-CDD61DB9997C}" type="datetimeFigureOut">
              <a:rPr lang="en-US" smtClean="0"/>
              <a:t>3/22/16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812600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B82DF5-5DE6-9F42-B9ED-CDD61DB9997C}" type="datetimeFigureOut">
              <a:rPr lang="en-US" smtClean="0"/>
              <a:t>3/22/16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501543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82DF5-5DE6-9F42-B9ED-CDD61DB9997C}" type="datetimeFigureOut">
              <a:rPr lang="en-US" smtClean="0"/>
              <a:t>3/22/16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948146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82DF5-5DE6-9F42-B9ED-CDD61DB9997C}" type="datetimeFigureOut">
              <a:rPr lang="en-US" smtClean="0"/>
              <a:t>3/22/16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96437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82DF5-5DE6-9F42-B9ED-CDD61DB9997C}" type="datetimeFigureOut">
              <a:rPr lang="en-US" smtClean="0"/>
              <a:t>3/22/16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9146016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82DF5-5DE6-9F42-B9ED-CDD61DB9997C}" type="datetimeFigureOut">
              <a:rPr lang="en-US" smtClean="0"/>
              <a:t>3/22/16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7D7EE8-8335-5243-822B-3428058166FC}" type="slidenum">
              <a:rPr lang="en-US" smtClean="0"/>
              <a:t>‹#›</a:t>
            </a:fld>
            <a:endParaRPr lang="en-US"/>
          </a:p>
        </p:txBody>
      </p:sp>
    </p:spTree>
    <p:extLst>
      <p:ext uri="{BB962C8B-B14F-4D97-AF65-F5344CB8AC3E}">
        <p14:creationId xmlns:p14="http://schemas.microsoft.com/office/powerpoint/2010/main" val="1427931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tags" Target="../tags/tag21.xml"/><Relationship Id="rId4" Type="http://schemas.openxmlformats.org/officeDocument/2006/relationships/tags" Target="../tags/tag22.xml"/><Relationship Id="rId5" Type="http://schemas.openxmlformats.org/officeDocument/2006/relationships/tags" Target="../tags/tag23.xml"/><Relationship Id="rId6" Type="http://schemas.openxmlformats.org/officeDocument/2006/relationships/tags" Target="../tags/tag24.xml"/><Relationship Id="rId7" Type="http://schemas.openxmlformats.org/officeDocument/2006/relationships/slideLayout" Target="../slideLayouts/slideLayout2.xml"/><Relationship Id="rId8" Type="http://schemas.openxmlformats.org/officeDocument/2006/relationships/image" Target="../media/image5.png"/><Relationship Id="rId1" Type="http://schemas.openxmlformats.org/officeDocument/2006/relationships/tags" Target="../tags/tag19.xml"/><Relationship Id="rId2" Type="http://schemas.openxmlformats.org/officeDocument/2006/relationships/tags" Target="../tags/tag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7.png"/><Relationship Id="rId1" Type="http://schemas.microsoft.com/office/2007/relationships/media" Target="../media/media1.mp4"/><Relationship Id="rId2" Type="http://schemas.openxmlformats.org/officeDocument/2006/relationships/video" Target="../media/media1.mp4"/></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tags" Target="../tags/tag29.xml"/><Relationship Id="rId6" Type="http://schemas.openxmlformats.org/officeDocument/2006/relationships/slideLayout" Target="../slideLayouts/slideLayout2.xml"/><Relationship Id="rId7" Type="http://schemas.openxmlformats.org/officeDocument/2006/relationships/image" Target="../media/image8.png"/><Relationship Id="rId1" Type="http://schemas.openxmlformats.org/officeDocument/2006/relationships/tags" Target="../tags/tag25.xml"/><Relationship Id="rId2" Type="http://schemas.openxmlformats.org/officeDocument/2006/relationships/tags" Target="../tags/tag26.xml"/></Relationships>
</file>

<file path=ppt/slides/_rels/slide16.xml.rels><?xml version="1.0" encoding="UTF-8" standalone="yes"?>
<Relationships xmlns="http://schemas.openxmlformats.org/package/2006/relationships"><Relationship Id="rId3" Type="http://schemas.openxmlformats.org/officeDocument/2006/relationships/tags" Target="../tags/tag32.xml"/><Relationship Id="rId4" Type="http://schemas.openxmlformats.org/officeDocument/2006/relationships/tags" Target="../tags/tag33.xml"/><Relationship Id="rId5" Type="http://schemas.openxmlformats.org/officeDocument/2006/relationships/tags" Target="../tags/tag34.xml"/><Relationship Id="rId6" Type="http://schemas.openxmlformats.org/officeDocument/2006/relationships/slideLayout" Target="../slideLayouts/slideLayout2.xml"/><Relationship Id="rId7" Type="http://schemas.openxmlformats.org/officeDocument/2006/relationships/image" Target="../media/image9.png"/><Relationship Id="rId1" Type="http://schemas.openxmlformats.org/officeDocument/2006/relationships/tags" Target="../tags/tag30.xml"/><Relationship Id="rId2" Type="http://schemas.openxmlformats.org/officeDocument/2006/relationships/tags" Target="../tags/tag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t.ly/1RgqOpX"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tags" Target="../tags/tag37.xml"/><Relationship Id="rId4" Type="http://schemas.openxmlformats.org/officeDocument/2006/relationships/tags" Target="../tags/tag38.xml"/><Relationship Id="rId5" Type="http://schemas.openxmlformats.org/officeDocument/2006/relationships/tags" Target="../tags/tag39.xml"/><Relationship Id="rId6" Type="http://schemas.openxmlformats.org/officeDocument/2006/relationships/slideLayout" Target="../slideLayouts/slideLayout2.xml"/><Relationship Id="rId7" Type="http://schemas.openxmlformats.org/officeDocument/2006/relationships/image" Target="../media/image17.png"/><Relationship Id="rId1" Type="http://schemas.openxmlformats.org/officeDocument/2006/relationships/tags" Target="../tags/tag35.xml"/><Relationship Id="rId2" Type="http://schemas.openxmlformats.org/officeDocument/2006/relationships/tags" Target="../tags/tag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tags" Target="../tags/tag42.xml"/><Relationship Id="rId4" Type="http://schemas.openxmlformats.org/officeDocument/2006/relationships/tags" Target="../tags/tag43.xml"/><Relationship Id="rId5" Type="http://schemas.openxmlformats.org/officeDocument/2006/relationships/tags" Target="../tags/tag44.xml"/><Relationship Id="rId6" Type="http://schemas.openxmlformats.org/officeDocument/2006/relationships/slideLayout" Target="../slideLayouts/slideLayout2.xml"/><Relationship Id="rId7" Type="http://schemas.openxmlformats.org/officeDocument/2006/relationships/image" Target="../media/image21.png"/><Relationship Id="rId1" Type="http://schemas.openxmlformats.org/officeDocument/2006/relationships/tags" Target="../tags/tag40.xml"/><Relationship Id="rId2" Type="http://schemas.openxmlformats.org/officeDocument/2006/relationships/tags" Target="../tags/tag4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tags" Target="../tags/tag47.xml"/><Relationship Id="rId4" Type="http://schemas.openxmlformats.org/officeDocument/2006/relationships/tags" Target="../tags/tag48.xml"/><Relationship Id="rId5" Type="http://schemas.openxmlformats.org/officeDocument/2006/relationships/tags" Target="../tags/tag49.xml"/><Relationship Id="rId6" Type="http://schemas.openxmlformats.org/officeDocument/2006/relationships/slideLayout" Target="../slideLayouts/slideLayout2.xml"/><Relationship Id="rId7" Type="http://schemas.openxmlformats.org/officeDocument/2006/relationships/image" Target="../media/image25.png"/><Relationship Id="rId1" Type="http://schemas.openxmlformats.org/officeDocument/2006/relationships/tags" Target="../tags/tag45.xml"/><Relationship Id="rId2" Type="http://schemas.openxmlformats.org/officeDocument/2006/relationships/tags" Target="../tags/tag4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Layout" Target="../slideLayouts/slideLayout2.xml"/><Relationship Id="rId7" Type="http://schemas.openxmlformats.org/officeDocument/2006/relationships/image" Target="../media/image1.png"/><Relationship Id="rId1" Type="http://schemas.openxmlformats.org/officeDocument/2006/relationships/tags" Target="../tags/tag2.xml"/><Relationship Id="rId2" Type="http://schemas.openxmlformats.org/officeDocument/2006/relationships/tags" Target="../tags/tag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tags" Target="../tags/tag52.xml"/><Relationship Id="rId4" Type="http://schemas.openxmlformats.org/officeDocument/2006/relationships/tags" Target="../tags/tag53.xml"/><Relationship Id="rId5" Type="http://schemas.openxmlformats.org/officeDocument/2006/relationships/tags" Target="../tags/tag54.xml"/><Relationship Id="rId6" Type="http://schemas.openxmlformats.org/officeDocument/2006/relationships/slideLayout" Target="../slideLayouts/slideLayout2.xml"/><Relationship Id="rId7" Type="http://schemas.openxmlformats.org/officeDocument/2006/relationships/image" Target="../media/image27.png"/><Relationship Id="rId1" Type="http://schemas.openxmlformats.org/officeDocument/2006/relationships/tags" Target="../tags/tag50.xml"/><Relationship Id="rId2" Type="http://schemas.openxmlformats.org/officeDocument/2006/relationships/tags" Target="../tags/tag5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tags" Target="../tags/tag57.xml"/><Relationship Id="rId4" Type="http://schemas.openxmlformats.org/officeDocument/2006/relationships/tags" Target="../tags/tag58.xml"/><Relationship Id="rId5" Type="http://schemas.openxmlformats.org/officeDocument/2006/relationships/tags" Target="../tags/tag59.xml"/><Relationship Id="rId6" Type="http://schemas.openxmlformats.org/officeDocument/2006/relationships/slideLayout" Target="../slideLayouts/slideLayout2.xml"/><Relationship Id="rId7" Type="http://schemas.openxmlformats.org/officeDocument/2006/relationships/image" Target="../media/image34.png"/><Relationship Id="rId1" Type="http://schemas.openxmlformats.org/officeDocument/2006/relationships/tags" Target="../tags/tag55.xml"/><Relationship Id="rId2" Type="http://schemas.openxmlformats.org/officeDocument/2006/relationships/tags" Target="../tags/tag56.xml"/></Relationships>
</file>

<file path=ppt/slides/_rels/slide54.xml.rels><?xml version="1.0" encoding="UTF-8" standalone="yes"?>
<Relationships xmlns="http://schemas.openxmlformats.org/package/2006/relationships"><Relationship Id="rId3" Type="http://schemas.openxmlformats.org/officeDocument/2006/relationships/tags" Target="../tags/tag62.xml"/><Relationship Id="rId4" Type="http://schemas.openxmlformats.org/officeDocument/2006/relationships/tags" Target="../tags/tag63.xml"/><Relationship Id="rId5" Type="http://schemas.openxmlformats.org/officeDocument/2006/relationships/tags" Target="../tags/tag64.xml"/><Relationship Id="rId6" Type="http://schemas.openxmlformats.org/officeDocument/2006/relationships/slideLayout" Target="../slideLayouts/slideLayout2.xml"/><Relationship Id="rId7" Type="http://schemas.openxmlformats.org/officeDocument/2006/relationships/image" Target="../media/image35.png"/><Relationship Id="rId1" Type="http://schemas.openxmlformats.org/officeDocument/2006/relationships/tags" Target="../tags/tag60.xml"/><Relationship Id="rId2" Type="http://schemas.openxmlformats.org/officeDocument/2006/relationships/tags" Target="../tags/tag6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tags" Target="../tags/tag67.xml"/><Relationship Id="rId4" Type="http://schemas.openxmlformats.org/officeDocument/2006/relationships/tags" Target="../tags/tag68.xml"/><Relationship Id="rId5" Type="http://schemas.openxmlformats.org/officeDocument/2006/relationships/tags" Target="../tags/tag69.xml"/><Relationship Id="rId6" Type="http://schemas.openxmlformats.org/officeDocument/2006/relationships/slideLayout" Target="../slideLayouts/slideLayout2.xml"/><Relationship Id="rId7" Type="http://schemas.openxmlformats.org/officeDocument/2006/relationships/image" Target="../media/image39.png"/><Relationship Id="rId1" Type="http://schemas.openxmlformats.org/officeDocument/2006/relationships/tags" Target="../tags/tag65.xml"/><Relationship Id="rId2" Type="http://schemas.openxmlformats.org/officeDocument/2006/relationships/tags" Target="../tags/tag66.xml"/></Relationships>
</file>

<file path=ppt/slides/_rels/slide61.xml.rels><?xml version="1.0" encoding="UTF-8" standalone="yes"?>
<Relationships xmlns="http://schemas.openxmlformats.org/package/2006/relationships"><Relationship Id="rId3" Type="http://schemas.openxmlformats.org/officeDocument/2006/relationships/tags" Target="../tags/tag72.xml"/><Relationship Id="rId4" Type="http://schemas.openxmlformats.org/officeDocument/2006/relationships/tags" Target="../tags/tag73.xml"/><Relationship Id="rId5" Type="http://schemas.openxmlformats.org/officeDocument/2006/relationships/tags" Target="../tags/tag74.xml"/><Relationship Id="rId6" Type="http://schemas.openxmlformats.org/officeDocument/2006/relationships/slideLayout" Target="../slideLayouts/slideLayout2.xml"/><Relationship Id="rId7" Type="http://schemas.openxmlformats.org/officeDocument/2006/relationships/image" Target="../media/image40.png"/><Relationship Id="rId1" Type="http://schemas.openxmlformats.org/officeDocument/2006/relationships/tags" Target="../tags/tag70.xml"/><Relationship Id="rId2" Type="http://schemas.openxmlformats.org/officeDocument/2006/relationships/tags" Target="../tags/tag7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64.xml.rels><?xml version="1.0" encoding="UTF-8" standalone="yes"?>
<Relationships xmlns="http://schemas.openxmlformats.org/package/2006/relationships"><Relationship Id="rId3" Type="http://schemas.openxmlformats.org/officeDocument/2006/relationships/tags" Target="../tags/tag77.xml"/><Relationship Id="rId4" Type="http://schemas.openxmlformats.org/officeDocument/2006/relationships/tags" Target="../tags/tag78.xml"/><Relationship Id="rId5" Type="http://schemas.openxmlformats.org/officeDocument/2006/relationships/tags" Target="../tags/tag79.xml"/><Relationship Id="rId6" Type="http://schemas.openxmlformats.org/officeDocument/2006/relationships/slideLayout" Target="../slideLayouts/slideLayout2.xml"/><Relationship Id="rId7" Type="http://schemas.openxmlformats.org/officeDocument/2006/relationships/image" Target="../media/image44.png"/><Relationship Id="rId1" Type="http://schemas.openxmlformats.org/officeDocument/2006/relationships/tags" Target="../tags/tag75.xml"/><Relationship Id="rId2" Type="http://schemas.openxmlformats.org/officeDocument/2006/relationships/tags" Target="../tags/tag76.xml"/></Relationships>
</file>

<file path=ppt/slides/_rels/slide65.xml.rels><?xml version="1.0" encoding="UTF-8" standalone="yes"?>
<Relationships xmlns="http://schemas.openxmlformats.org/package/2006/relationships"><Relationship Id="rId3" Type="http://schemas.openxmlformats.org/officeDocument/2006/relationships/tags" Target="../tags/tag82.xml"/><Relationship Id="rId4" Type="http://schemas.openxmlformats.org/officeDocument/2006/relationships/tags" Target="../tags/tag83.xml"/><Relationship Id="rId5" Type="http://schemas.openxmlformats.org/officeDocument/2006/relationships/tags" Target="../tags/tag84.xml"/><Relationship Id="rId6" Type="http://schemas.openxmlformats.org/officeDocument/2006/relationships/slideLayout" Target="../slideLayouts/slideLayout2.xml"/><Relationship Id="rId7" Type="http://schemas.openxmlformats.org/officeDocument/2006/relationships/image" Target="../media/image45.png"/><Relationship Id="rId1" Type="http://schemas.openxmlformats.org/officeDocument/2006/relationships/tags" Target="../tags/tag80.xml"/><Relationship Id="rId2" Type="http://schemas.openxmlformats.org/officeDocument/2006/relationships/tags" Target="../tags/tag81.xml"/></Relationships>
</file>

<file path=ppt/slides/_rels/slide66.xml.rels><?xml version="1.0" encoding="UTF-8" standalone="yes"?>
<Relationships xmlns="http://schemas.openxmlformats.org/package/2006/relationships"><Relationship Id="rId3" Type="http://schemas.openxmlformats.org/officeDocument/2006/relationships/tags" Target="../tags/tag87.xml"/><Relationship Id="rId4" Type="http://schemas.openxmlformats.org/officeDocument/2006/relationships/tags" Target="../tags/tag88.xml"/><Relationship Id="rId5" Type="http://schemas.openxmlformats.org/officeDocument/2006/relationships/tags" Target="../tags/tag89.xml"/><Relationship Id="rId6" Type="http://schemas.openxmlformats.org/officeDocument/2006/relationships/slideLayout" Target="../slideLayouts/slideLayout2.xml"/><Relationship Id="rId7" Type="http://schemas.openxmlformats.org/officeDocument/2006/relationships/image" Target="../media/image46.png"/><Relationship Id="rId1" Type="http://schemas.openxmlformats.org/officeDocument/2006/relationships/tags" Target="../tags/tag85.xml"/><Relationship Id="rId2" Type="http://schemas.openxmlformats.org/officeDocument/2006/relationships/tags" Target="../tags/tag86.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8.xml.rels><?xml version="1.0" encoding="UTF-8" standalone="yes"?>
<Relationships xmlns="http://schemas.openxmlformats.org/package/2006/relationships"><Relationship Id="rId3" Type="http://schemas.openxmlformats.org/officeDocument/2006/relationships/tags" Target="../tags/tag92.xml"/><Relationship Id="rId4" Type="http://schemas.openxmlformats.org/officeDocument/2006/relationships/tags" Target="../tags/tag93.xml"/><Relationship Id="rId5" Type="http://schemas.openxmlformats.org/officeDocument/2006/relationships/tags" Target="../tags/tag94.xml"/><Relationship Id="rId6" Type="http://schemas.openxmlformats.org/officeDocument/2006/relationships/slideLayout" Target="../slideLayouts/slideLayout2.xml"/><Relationship Id="rId7" Type="http://schemas.openxmlformats.org/officeDocument/2006/relationships/image" Target="../media/image49.png"/><Relationship Id="rId1" Type="http://schemas.openxmlformats.org/officeDocument/2006/relationships/tags" Target="../tags/tag90.xml"/><Relationship Id="rId2" Type="http://schemas.openxmlformats.org/officeDocument/2006/relationships/tags" Target="../tags/tag9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75.xml.rels><?xml version="1.0" encoding="UTF-8" standalone="yes"?>
<Relationships xmlns="http://schemas.openxmlformats.org/package/2006/relationships"><Relationship Id="rId3" Type="http://schemas.openxmlformats.org/officeDocument/2006/relationships/tags" Target="../tags/tag97.xml"/><Relationship Id="rId4" Type="http://schemas.openxmlformats.org/officeDocument/2006/relationships/tags" Target="../tags/tag98.xml"/><Relationship Id="rId5" Type="http://schemas.openxmlformats.org/officeDocument/2006/relationships/tags" Target="../tags/tag99.xml"/><Relationship Id="rId6" Type="http://schemas.openxmlformats.org/officeDocument/2006/relationships/slideLayout" Target="../slideLayouts/slideLayout2.xml"/><Relationship Id="rId7" Type="http://schemas.openxmlformats.org/officeDocument/2006/relationships/image" Target="../media/image54.png"/><Relationship Id="rId1" Type="http://schemas.openxmlformats.org/officeDocument/2006/relationships/tags" Target="../tags/tag95.xml"/><Relationship Id="rId2" Type="http://schemas.openxmlformats.org/officeDocument/2006/relationships/tags" Target="../tags/tag96.xml"/></Relationships>
</file>

<file path=ppt/slides/_rels/slide76.xml.rels><?xml version="1.0" encoding="UTF-8" standalone="yes"?>
<Relationships xmlns="http://schemas.openxmlformats.org/package/2006/relationships"><Relationship Id="rId3" Type="http://schemas.openxmlformats.org/officeDocument/2006/relationships/tags" Target="../tags/tag102.xml"/><Relationship Id="rId4" Type="http://schemas.openxmlformats.org/officeDocument/2006/relationships/tags" Target="../tags/tag103.xml"/><Relationship Id="rId5" Type="http://schemas.openxmlformats.org/officeDocument/2006/relationships/tags" Target="../tags/tag104.xml"/><Relationship Id="rId6" Type="http://schemas.openxmlformats.org/officeDocument/2006/relationships/slideLayout" Target="../slideLayouts/slideLayout2.xml"/><Relationship Id="rId7" Type="http://schemas.openxmlformats.org/officeDocument/2006/relationships/notesSlide" Target="../notesSlides/notesSlide33.xml"/><Relationship Id="rId8" Type="http://schemas.openxmlformats.org/officeDocument/2006/relationships/image" Target="../media/image55.png"/><Relationship Id="rId1" Type="http://schemas.openxmlformats.org/officeDocument/2006/relationships/tags" Target="../tags/tag100.xml"/><Relationship Id="rId2" Type="http://schemas.openxmlformats.org/officeDocument/2006/relationships/tags" Target="../tags/tag10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78.xml.rels><?xml version="1.0" encoding="UTF-8" standalone="yes"?>
<Relationships xmlns="http://schemas.openxmlformats.org/package/2006/relationships"><Relationship Id="rId3" Type="http://schemas.openxmlformats.org/officeDocument/2006/relationships/tags" Target="../tags/tag107.xml"/><Relationship Id="rId4" Type="http://schemas.openxmlformats.org/officeDocument/2006/relationships/tags" Target="../tags/tag108.xml"/><Relationship Id="rId5" Type="http://schemas.openxmlformats.org/officeDocument/2006/relationships/tags" Target="../tags/tag109.xml"/><Relationship Id="rId6" Type="http://schemas.openxmlformats.org/officeDocument/2006/relationships/slideLayout" Target="../slideLayouts/slideLayout2.xml"/><Relationship Id="rId7" Type="http://schemas.openxmlformats.org/officeDocument/2006/relationships/notesSlide" Target="../notesSlides/notesSlide34.xml"/><Relationship Id="rId8" Type="http://schemas.openxmlformats.org/officeDocument/2006/relationships/image" Target="../media/image58.png"/><Relationship Id="rId1" Type="http://schemas.openxmlformats.org/officeDocument/2006/relationships/tags" Target="../tags/tag105.xml"/><Relationship Id="rId2" Type="http://schemas.openxmlformats.org/officeDocument/2006/relationships/tags" Target="../tags/tag10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tags" Target="../tags/tag10.xml"/><Relationship Id="rId5" Type="http://schemas.openxmlformats.org/officeDocument/2006/relationships/tags" Target="../tags/tag11.xml"/><Relationship Id="rId6" Type="http://schemas.openxmlformats.org/officeDocument/2006/relationships/tags" Target="../tags/tag12.xml"/><Relationship Id="rId7" Type="http://schemas.openxmlformats.org/officeDocument/2006/relationships/slideLayout" Target="../slideLayouts/slideLayout2.xml"/><Relationship Id="rId8" Type="http://schemas.openxmlformats.org/officeDocument/2006/relationships/image" Target="../media/image3.png"/><Relationship Id="rId1" Type="http://schemas.openxmlformats.org/officeDocument/2006/relationships/tags" Target="../tags/tag7.xml"/><Relationship Id="rId2" Type="http://schemas.openxmlformats.org/officeDocument/2006/relationships/tags" Target="../tags/tag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tags" Target="../tags/tag15.xml"/><Relationship Id="rId4" Type="http://schemas.openxmlformats.org/officeDocument/2006/relationships/tags" Target="../tags/tag16.xml"/><Relationship Id="rId5" Type="http://schemas.openxmlformats.org/officeDocument/2006/relationships/tags" Target="../tags/tag17.xml"/><Relationship Id="rId6" Type="http://schemas.openxmlformats.org/officeDocument/2006/relationships/tags" Target="../tags/tag18.xml"/><Relationship Id="rId7" Type="http://schemas.openxmlformats.org/officeDocument/2006/relationships/slideLayout" Target="../slideLayouts/slideLayout2.xml"/><Relationship Id="rId8" Type="http://schemas.openxmlformats.org/officeDocument/2006/relationships/image" Target="../media/image4.png"/><Relationship Id="rId1" Type="http://schemas.openxmlformats.org/officeDocument/2006/relationships/tags" Target="../tags/tag13.xml"/><Relationship Id="rId2"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Endocrine Control Systems</a:t>
            </a:r>
            <a:endParaRPr lang="en-US" dirty="0"/>
          </a:p>
        </p:txBody>
      </p:sp>
      <p:sp>
        <p:nvSpPr>
          <p:cNvPr id="3" name="Subtitle 2"/>
          <p:cNvSpPr>
            <a:spLocks noGrp="1"/>
          </p:cNvSpPr>
          <p:nvPr>
            <p:ph type="subTitle" idx="1"/>
          </p:nvPr>
        </p:nvSpPr>
        <p:spPr/>
        <p:txBody>
          <a:bodyPr/>
          <a:lstStyle/>
          <a:p>
            <a:r>
              <a:rPr lang="en-US" dirty="0" smtClean="0"/>
              <a:t>Get out your clickers and set to Channel 22</a:t>
            </a:r>
            <a:endParaRPr lang="en-US" dirty="0"/>
          </a:p>
        </p:txBody>
      </p:sp>
    </p:spTree>
    <p:extLst>
      <p:ext uri="{BB962C8B-B14F-4D97-AF65-F5344CB8AC3E}">
        <p14:creationId xmlns:p14="http://schemas.microsoft.com/office/powerpoint/2010/main" val="9962026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242450" y="274638"/>
            <a:ext cx="8559800" cy="1143000"/>
          </a:xfrm>
        </p:spPr>
        <p:txBody>
          <a:bodyPr>
            <a:normAutofit fontScale="90000"/>
          </a:bodyPr>
          <a:lstStyle/>
          <a:p>
            <a:pPr eaLnBrk="1" hangingPunct="1"/>
            <a:r>
              <a:rPr lang="en-US" dirty="0" smtClean="0">
                <a:latin typeface="Calibri" charset="0"/>
                <a:ea typeface="MS PGothic" charset="0"/>
              </a:rPr>
              <a:t>Angiotensin II promotes the release of</a:t>
            </a:r>
            <a:r>
              <a:rPr lang="is-IS" dirty="0" smtClean="0">
                <a:latin typeface="Calibri" charset="0"/>
                <a:ea typeface="MS PGothic" charset="0"/>
              </a:rPr>
              <a:t>…</a:t>
            </a:r>
            <a:r>
              <a:rPr lang="en-US" dirty="0" smtClean="0">
                <a:latin typeface="Calibri" charset="0"/>
                <a:ea typeface="MS PGothic" charset="0"/>
              </a:rPr>
              <a:t> </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Renin</a:t>
            </a:r>
            <a:endParaRPr lang="en-US" dirty="0" smtClean="0">
              <a:latin typeface="Calibri" charset="0"/>
              <a:ea typeface="MS PGothic" charset="0"/>
            </a:endParaRPr>
          </a:p>
          <a:p>
            <a:pPr marL="514350" indent="-514350" eaLnBrk="1" hangingPunct="1">
              <a:buFont typeface="Arial" charset="0"/>
              <a:buAutoNum type="alphaUcPeriod"/>
            </a:pPr>
            <a:r>
              <a:rPr lang="en-US" dirty="0" smtClean="0">
                <a:latin typeface="Calibri" charset="0"/>
                <a:ea typeface="MS PGothic" charset="0"/>
              </a:rPr>
              <a:t>Aldosterone</a:t>
            </a:r>
            <a:endParaRPr lang="en-US" dirty="0" smtClean="0">
              <a:latin typeface="Calibri" charset="0"/>
              <a:ea typeface="MS PGothic" charset="0"/>
            </a:endParaRPr>
          </a:p>
          <a:p>
            <a:pPr marL="514350" indent="-514350" eaLnBrk="1" hangingPunct="1">
              <a:buFont typeface="Arial" charset="0"/>
              <a:buAutoNum type="alphaUcPeriod"/>
            </a:pPr>
            <a:r>
              <a:rPr lang="en-US" dirty="0" smtClean="0">
                <a:latin typeface="Calibri" charset="0"/>
                <a:ea typeface="MS PGothic" charset="0"/>
              </a:rPr>
              <a:t>Insulin</a:t>
            </a:r>
            <a:endParaRPr lang="en-US" dirty="0" smtClean="0">
              <a:latin typeface="Calibri" charset="0"/>
              <a:ea typeface="MS PGothic" charset="0"/>
            </a:endParaRPr>
          </a:p>
          <a:p>
            <a:pPr marL="514350" indent="-514350" eaLnBrk="1" hangingPunct="1">
              <a:buFont typeface="Arial" charset="0"/>
              <a:buAutoNum type="alphaUcPeriod"/>
            </a:pPr>
            <a:r>
              <a:rPr lang="en-US" dirty="0" smtClean="0">
                <a:latin typeface="Calibri" charset="0"/>
                <a:ea typeface="MS PGothic" charset="0"/>
              </a:rPr>
              <a:t>Oxytocin</a:t>
            </a:r>
          </a:p>
          <a:p>
            <a:pPr marL="514350" indent="-514350" eaLnBrk="1" hangingPunct="1">
              <a:buFont typeface="Arial" charset="0"/>
              <a:buAutoNum type="alphaUcPeriod"/>
            </a:pPr>
            <a:r>
              <a:rPr lang="en-US" dirty="0" smtClean="0">
                <a:latin typeface="Calibri" charset="0"/>
                <a:ea typeface="MS PGothic" charset="0"/>
              </a:rPr>
              <a:t>Cortisol</a:t>
            </a:r>
            <a:endParaRPr lang="en-US" dirty="0">
              <a:latin typeface="Calibri" charset="0"/>
              <a:ea typeface="MS PGothic" charset="0"/>
            </a:endParaRPr>
          </a:p>
        </p:txBody>
      </p:sp>
      <p:pic>
        <p:nvPicPr>
          <p:cNvPr id="19" name="TPChart" descr="C7D31CBB04F14A5FBFD471819EA389E4Chart20160322101251379.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8"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sp>
        <p:nvSpPr>
          <p:cNvPr id="13" name="CAI1"/>
          <p:cNvSpPr/>
          <p:nvPr>
            <p:custDataLst>
              <p:tags r:id="rId5"/>
            </p:custDataLst>
          </p:nvPr>
        </p:nvSpPr>
        <p:spPr>
          <a:xfrm>
            <a:off x="1037590" y="2133600"/>
            <a:ext cx="2142530"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TPCountdown" hidden="1"/>
          <p:cNvGrpSpPr/>
          <p:nvPr>
            <p:custDataLst>
              <p:tags r:id="rId6"/>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Basic Concepts in </a:t>
            </a:r>
            <a:r>
              <a:rPr lang="en-US" dirty="0" err="1" smtClean="0"/>
              <a:t>ENdocrinology</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5440319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 Systems</a:t>
            </a:r>
            <a:endParaRPr lang="en-US" dirty="0"/>
          </a:p>
        </p:txBody>
      </p:sp>
      <p:pic>
        <p:nvPicPr>
          <p:cNvPr id="4" name="Picture 3"/>
          <p:cNvPicPr>
            <a:picLocks noChangeAspect="1"/>
          </p:cNvPicPr>
          <p:nvPr/>
        </p:nvPicPr>
        <p:blipFill>
          <a:blip r:embed="rId3"/>
          <a:stretch>
            <a:fillRect/>
          </a:stretch>
        </p:blipFill>
        <p:spPr>
          <a:xfrm>
            <a:off x="1803400" y="1613877"/>
            <a:ext cx="5524500" cy="4711700"/>
          </a:xfrm>
          <a:prstGeom prst="rect">
            <a:avLst/>
          </a:prstGeom>
        </p:spPr>
      </p:pic>
    </p:spTree>
    <p:extLst>
      <p:ext uri="{BB962C8B-B14F-4D97-AF65-F5344CB8AC3E}">
        <p14:creationId xmlns:p14="http://schemas.microsoft.com/office/powerpoint/2010/main" val="154647171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Extracellular Sensing</a:t>
            </a:r>
            <a:endParaRPr lang="en-US" dirty="0"/>
          </a:p>
        </p:txBody>
      </p:sp>
      <p:pic>
        <p:nvPicPr>
          <p:cNvPr id="4" name="Chemotaxis- Bacteria attracted by a sugar crystal.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600200"/>
            <a:ext cx="8045450" cy="4525963"/>
          </a:xfrm>
        </p:spPr>
      </p:pic>
      <p:sp>
        <p:nvSpPr>
          <p:cNvPr id="5" name="TextBox 4"/>
          <p:cNvSpPr txBox="1"/>
          <p:nvPr/>
        </p:nvSpPr>
        <p:spPr>
          <a:xfrm>
            <a:off x="3810001" y="6389077"/>
            <a:ext cx="5334000" cy="369332"/>
          </a:xfrm>
          <a:prstGeom prst="rect">
            <a:avLst/>
          </a:prstGeom>
          <a:noFill/>
        </p:spPr>
        <p:txBody>
          <a:bodyPr wrap="square" rtlCol="0">
            <a:spAutoFit/>
          </a:bodyPr>
          <a:lstStyle/>
          <a:p>
            <a:r>
              <a:rPr lang="en-US" dirty="0"/>
              <a:t>https://</a:t>
            </a:r>
            <a:r>
              <a:rPr lang="en-US" dirty="0" err="1"/>
              <a:t>www.youtube.com</a:t>
            </a:r>
            <a:r>
              <a:rPr lang="en-US" dirty="0"/>
              <a:t>/</a:t>
            </a:r>
            <a:r>
              <a:rPr lang="en-US" dirty="0" err="1"/>
              <a:t>watch?v</a:t>
            </a:r>
            <a:r>
              <a:rPr lang="en-US" dirty="0"/>
              <a:t>=F6QMU3KD7zw</a:t>
            </a:r>
          </a:p>
        </p:txBody>
      </p:sp>
    </p:spTree>
    <p:extLst>
      <p:ext uri="{BB962C8B-B14F-4D97-AF65-F5344CB8AC3E}">
        <p14:creationId xmlns:p14="http://schemas.microsoft.com/office/powerpoint/2010/main" val="249336727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important processes?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There has to be a signal</a:t>
            </a:r>
          </a:p>
          <a:p>
            <a:pPr marL="514350" indent="-514350">
              <a:buFont typeface="+mj-lt"/>
              <a:buAutoNum type="arabicPeriod"/>
            </a:pPr>
            <a:r>
              <a:rPr lang="en-US" dirty="0" smtClean="0"/>
              <a:t>That signal has to be detected </a:t>
            </a:r>
          </a:p>
          <a:p>
            <a:pPr marL="514350" indent="-514350">
              <a:buFont typeface="+mj-lt"/>
              <a:buAutoNum type="arabicPeriod"/>
            </a:pPr>
            <a:r>
              <a:rPr lang="en-US" dirty="0" smtClean="0"/>
              <a:t>The cell has to respond to that signal</a:t>
            </a:r>
          </a:p>
          <a:p>
            <a:pPr marL="514350" indent="-514350">
              <a:buFont typeface="+mj-lt"/>
              <a:buAutoNum type="arabicPeriod"/>
            </a:pPr>
            <a:r>
              <a:rPr lang="en-US" dirty="0" smtClean="0"/>
              <a:t>After a while the signal has to be stopped</a:t>
            </a:r>
            <a:endParaRPr lang="en-US" dirty="0"/>
          </a:p>
        </p:txBody>
      </p:sp>
    </p:spTree>
    <p:extLst>
      <p:ext uri="{BB962C8B-B14F-4D97-AF65-F5344CB8AC3E}">
        <p14:creationId xmlns:p14="http://schemas.microsoft.com/office/powerpoint/2010/main" val="2262125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When the fight or flight response increases blood flow to muscles, what is the signal</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Adrenaline</a:t>
            </a:r>
          </a:p>
          <a:p>
            <a:pPr marL="514350" indent="-514350" eaLnBrk="1" hangingPunct="1">
              <a:buFont typeface="Arial" charset="0"/>
              <a:buAutoNum type="alphaUcPeriod"/>
            </a:pPr>
            <a:r>
              <a:rPr lang="en-US" dirty="0" smtClean="0">
                <a:latin typeface="Calibri" charset="0"/>
                <a:ea typeface="MS PGothic" charset="0"/>
              </a:rPr>
              <a:t>Insulin</a:t>
            </a:r>
          </a:p>
          <a:p>
            <a:pPr marL="514350" indent="-514350" eaLnBrk="1" hangingPunct="1">
              <a:buFont typeface="Arial" charset="0"/>
              <a:buAutoNum type="alphaUcPeriod"/>
            </a:pPr>
            <a:r>
              <a:rPr lang="en-US" dirty="0" smtClean="0">
                <a:latin typeface="Calibri" charset="0"/>
                <a:ea typeface="MS PGothic" charset="0"/>
              </a:rPr>
              <a:t>Renin</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7" name="TPChart" descr="EA6C2886A169474DBE724BF7035134E2Chart20160322101525260.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8"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5"/>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What cells respond to that signal</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Cardiac muscle</a:t>
            </a:r>
          </a:p>
          <a:p>
            <a:pPr marL="514350" indent="-514350" eaLnBrk="1" hangingPunct="1">
              <a:buFont typeface="Arial" charset="0"/>
              <a:buAutoNum type="alphaUcPeriod"/>
            </a:pPr>
            <a:r>
              <a:rPr lang="en-US" dirty="0" smtClean="0">
                <a:latin typeface="Calibri" charset="0"/>
                <a:ea typeface="MS PGothic" charset="0"/>
              </a:rPr>
              <a:t>Skeletal muscle</a:t>
            </a:r>
          </a:p>
          <a:p>
            <a:pPr marL="514350" indent="-514350" eaLnBrk="1" hangingPunct="1">
              <a:buFont typeface="Arial" charset="0"/>
              <a:buAutoNum type="alphaUcPeriod"/>
            </a:pPr>
            <a:r>
              <a:rPr lang="en-US" dirty="0" smtClean="0">
                <a:latin typeface="Calibri" charset="0"/>
                <a:ea typeface="MS PGothic" charset="0"/>
              </a:rPr>
              <a:t>Vascular smooth muscle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7" name="TPChart" descr="6B8A2B5B1485409DB09F58255F4E2BDDChart20160322101548112.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8"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5"/>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 we need to know about a hormone?</a:t>
            </a:r>
            <a:endParaRPr lang="en-US" dirty="0"/>
          </a:p>
        </p:txBody>
      </p:sp>
      <p:sp>
        <p:nvSpPr>
          <p:cNvPr id="5" name="Content Placeholder 4"/>
          <p:cNvSpPr>
            <a:spLocks noGrp="1"/>
          </p:cNvSpPr>
          <p:nvPr>
            <p:ph idx="1"/>
          </p:nvPr>
        </p:nvSpPr>
        <p:spPr/>
        <p:txBody>
          <a:bodyPr/>
          <a:lstStyle/>
          <a:p>
            <a:r>
              <a:rPr lang="en-US" dirty="0" smtClean="0"/>
              <a:t>What kind of chemical is it?</a:t>
            </a:r>
          </a:p>
          <a:p>
            <a:r>
              <a:rPr lang="en-US" dirty="0" smtClean="0"/>
              <a:t>Where is it made?</a:t>
            </a:r>
          </a:p>
          <a:p>
            <a:r>
              <a:rPr lang="en-US" dirty="0" smtClean="0"/>
              <a:t>What causes its release?</a:t>
            </a:r>
          </a:p>
          <a:p>
            <a:r>
              <a:rPr lang="en-US" dirty="0" smtClean="0"/>
              <a:t>What are its receptors?</a:t>
            </a:r>
          </a:p>
          <a:p>
            <a:r>
              <a:rPr lang="en-US" dirty="0" smtClean="0"/>
              <a:t>What tissues does it effect?</a:t>
            </a:r>
          </a:p>
          <a:p>
            <a:r>
              <a:rPr lang="en-US" dirty="0" smtClean="0"/>
              <a:t>How does it get turned off</a:t>
            </a:r>
            <a:endParaRPr lang="en-US" dirty="0"/>
          </a:p>
        </p:txBody>
      </p:sp>
    </p:spTree>
    <p:extLst>
      <p:ext uri="{BB962C8B-B14F-4D97-AF65-F5344CB8AC3E}">
        <p14:creationId xmlns:p14="http://schemas.microsoft.com/office/powerpoint/2010/main" val="24704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Adrenaline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61066876"/>
              </p:ext>
            </p:extLst>
          </p:nvPr>
        </p:nvGraphicFramePr>
        <p:xfrm>
          <a:off x="457200" y="1582616"/>
          <a:ext cx="8553117" cy="543051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a:t>
                      </a:r>
                      <a:r>
                        <a:rPr lang="en-US" b="1" baseline="0" dirty="0" smtClean="0"/>
                        <a:t> kind of chemical is it?</a:t>
                      </a:r>
                      <a:endParaRPr lang="en-US" b="1" dirty="0"/>
                    </a:p>
                  </a:txBody>
                  <a:tcPr/>
                </a:tc>
                <a:tc>
                  <a:txBody>
                    <a:bodyPr/>
                    <a:lstStyle/>
                    <a:p>
                      <a:r>
                        <a:rPr lang="en-US" b="0" dirty="0" smtClean="0"/>
                        <a:t>Biogenic</a:t>
                      </a:r>
                      <a:r>
                        <a:rPr lang="en-US" b="0" baseline="0" dirty="0" smtClean="0"/>
                        <a:t> Amine</a:t>
                      </a:r>
                      <a:endParaRPr lang="en-US" b="0" dirty="0"/>
                    </a:p>
                  </a:txBody>
                  <a:tcPr/>
                </a:tc>
                <a:tc>
                  <a:txBody>
                    <a:bodyPr/>
                    <a:lstStyle/>
                    <a:p>
                      <a:r>
                        <a:rPr lang="en-US" b="0" dirty="0" smtClean="0"/>
                        <a:t>Tyrosine</a:t>
                      </a:r>
                      <a:r>
                        <a:rPr lang="en-US" b="0" baseline="0" dirty="0" smtClean="0"/>
                        <a:t> Derivative</a:t>
                      </a:r>
                      <a:endParaRPr lang="en-US" b="0" dirty="0"/>
                    </a:p>
                  </a:txBody>
                  <a:tcPr/>
                </a:tc>
              </a:tr>
              <a:tr h="370840">
                <a:tc>
                  <a:txBody>
                    <a:bodyPr/>
                    <a:lstStyle/>
                    <a:p>
                      <a:r>
                        <a:rPr lang="en-US" b="1" dirty="0" smtClean="0"/>
                        <a:t>Where is it made?</a:t>
                      </a:r>
                      <a:endParaRPr lang="en-US" b="1" dirty="0"/>
                    </a:p>
                  </a:txBody>
                  <a:tcPr/>
                </a:tc>
                <a:tc>
                  <a:txBody>
                    <a:bodyPr/>
                    <a:lstStyle/>
                    <a:p>
                      <a:r>
                        <a:rPr lang="en-US" b="0" dirty="0" smtClean="0"/>
                        <a:t>Adrenal medulla</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Sympathetic nervous stimulation</a:t>
                      </a:r>
                      <a:endParaRPr lang="en-US" dirty="0"/>
                    </a:p>
                  </a:txBody>
                  <a:tcPr/>
                </a:tc>
                <a:tc>
                  <a:txBody>
                    <a:bodyPr/>
                    <a:lstStyle/>
                    <a:p>
                      <a:endParaRPr lang="en-US" dirty="0"/>
                    </a:p>
                  </a:txBody>
                  <a:tcPr/>
                </a:tc>
              </a:tr>
              <a:tr h="370840">
                <a:tc>
                  <a:txBody>
                    <a:bodyPr/>
                    <a:lstStyle/>
                    <a:p>
                      <a:r>
                        <a:rPr lang="en-US" b="1" dirty="0" smtClean="0"/>
                        <a:t>What is its receptor?</a:t>
                      </a:r>
                      <a:endParaRPr lang="en-US" b="1" dirty="0"/>
                    </a:p>
                  </a:txBody>
                  <a:tcPr/>
                </a:tc>
                <a:tc>
                  <a:txBody>
                    <a:bodyPr/>
                    <a:lstStyle/>
                    <a:p>
                      <a:r>
                        <a:rPr lang="en-US" dirty="0" smtClean="0"/>
                        <a:t>Alpha/Beta-Adrenergic Receptors</a:t>
                      </a:r>
                      <a:endParaRPr lang="en-US" dirty="0"/>
                    </a:p>
                  </a:txBody>
                  <a:tcPr/>
                </a:tc>
                <a:tc>
                  <a:txBody>
                    <a:bodyPr/>
                    <a:lstStyle/>
                    <a:p>
                      <a:r>
                        <a:rPr lang="en-US" dirty="0" smtClean="0"/>
                        <a:t>GPCR -&gt; </a:t>
                      </a:r>
                      <a:r>
                        <a:rPr lang="en-US" dirty="0" err="1" smtClean="0"/>
                        <a:t>G</a:t>
                      </a:r>
                      <a:r>
                        <a:rPr lang="en-US" baseline="0" dirty="0" err="1" smtClean="0"/>
                        <a:t>s</a:t>
                      </a:r>
                      <a:r>
                        <a:rPr lang="en-US" baseline="0" dirty="0" smtClean="0"/>
                        <a:t> and </a:t>
                      </a:r>
                      <a:r>
                        <a:rPr lang="en-US" baseline="0" dirty="0" err="1" smtClean="0"/>
                        <a:t>Gi</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Heart</a:t>
                      </a:r>
                      <a:endParaRPr lang="en-US" dirty="0"/>
                    </a:p>
                  </a:txBody>
                  <a:tcPr/>
                </a:tc>
                <a:tc>
                  <a:txBody>
                    <a:bodyPr/>
                    <a:lstStyle/>
                    <a:p>
                      <a:r>
                        <a:rPr lang="en-US" dirty="0" smtClean="0"/>
                        <a:t>Increased heart rate</a:t>
                      </a:r>
                      <a:endParaRPr lang="en-US" dirty="0"/>
                    </a:p>
                  </a:txBody>
                  <a:tcPr/>
                </a:tc>
              </a:tr>
              <a:tr h="370840">
                <a:tc>
                  <a:txBody>
                    <a:bodyPr/>
                    <a:lstStyle/>
                    <a:p>
                      <a:endParaRPr lang="en-US" b="1" dirty="0"/>
                    </a:p>
                  </a:txBody>
                  <a:tcPr/>
                </a:tc>
                <a:tc>
                  <a:txBody>
                    <a:bodyPr/>
                    <a:lstStyle/>
                    <a:p>
                      <a:r>
                        <a:rPr lang="en-US" dirty="0" smtClean="0"/>
                        <a:t>Lungs</a:t>
                      </a:r>
                      <a:endParaRPr lang="en-US" dirty="0"/>
                    </a:p>
                  </a:txBody>
                  <a:tcPr/>
                </a:tc>
                <a:tc>
                  <a:txBody>
                    <a:bodyPr/>
                    <a:lstStyle/>
                    <a:p>
                      <a:r>
                        <a:rPr lang="en-US" dirty="0" smtClean="0"/>
                        <a:t>Increased</a:t>
                      </a:r>
                      <a:r>
                        <a:rPr lang="en-US" baseline="0" dirty="0" smtClean="0"/>
                        <a:t> respiration</a:t>
                      </a:r>
                      <a:endParaRPr lang="en-US" dirty="0"/>
                    </a:p>
                  </a:txBody>
                  <a:tcPr/>
                </a:tc>
              </a:tr>
              <a:tr h="370840">
                <a:tc>
                  <a:txBody>
                    <a:bodyPr/>
                    <a:lstStyle/>
                    <a:p>
                      <a:endParaRPr lang="en-US" b="1" dirty="0"/>
                    </a:p>
                  </a:txBody>
                  <a:tcPr/>
                </a:tc>
                <a:tc>
                  <a:txBody>
                    <a:bodyPr/>
                    <a:lstStyle/>
                    <a:p>
                      <a:r>
                        <a:rPr lang="en-US" dirty="0" smtClean="0"/>
                        <a:t>Vasculature</a:t>
                      </a:r>
                      <a:endParaRPr lang="en-US" dirty="0"/>
                    </a:p>
                  </a:txBody>
                  <a:tcPr/>
                </a:tc>
                <a:tc>
                  <a:txBody>
                    <a:bodyPr/>
                    <a:lstStyle/>
                    <a:p>
                      <a:r>
                        <a:rPr lang="en-US" dirty="0" smtClean="0"/>
                        <a:t>Vasoconstriction (smooth muscle), vasodilation (skeletal</a:t>
                      </a:r>
                      <a:r>
                        <a:rPr lang="en-US" baseline="0" dirty="0" smtClean="0"/>
                        <a:t> muscle)</a:t>
                      </a:r>
                      <a:endParaRPr lang="en-US" dirty="0"/>
                    </a:p>
                  </a:txBody>
                  <a:tcPr/>
                </a:tc>
              </a:tr>
              <a:tr h="370840">
                <a:tc>
                  <a:txBody>
                    <a:bodyPr/>
                    <a:lstStyle/>
                    <a:p>
                      <a:endParaRPr lang="en-US" b="1" dirty="0"/>
                    </a:p>
                  </a:txBody>
                  <a:tcPr/>
                </a:tc>
                <a:tc>
                  <a:txBody>
                    <a:bodyPr/>
                    <a:lstStyle/>
                    <a:p>
                      <a:r>
                        <a:rPr lang="en-US" dirty="0" smtClean="0"/>
                        <a:t>Liver</a:t>
                      </a:r>
                      <a:endParaRPr lang="en-US" dirty="0"/>
                    </a:p>
                  </a:txBody>
                  <a:tcPr/>
                </a:tc>
                <a:tc>
                  <a:txBody>
                    <a:bodyPr/>
                    <a:lstStyle/>
                    <a:p>
                      <a:r>
                        <a:rPr lang="en-US" dirty="0" err="1" smtClean="0"/>
                        <a:t>Glycogenolysis</a:t>
                      </a:r>
                      <a:endParaRPr lang="en-US" dirty="0"/>
                    </a:p>
                  </a:txBody>
                  <a:tcPr/>
                </a:tc>
              </a:tr>
              <a:tr h="370840">
                <a:tc>
                  <a:txBody>
                    <a:bodyPr/>
                    <a:lstStyle/>
                    <a:p>
                      <a:endParaRPr lang="en-US" b="1" dirty="0"/>
                    </a:p>
                  </a:txBody>
                  <a:tcPr/>
                </a:tc>
                <a:tc>
                  <a:txBody>
                    <a:bodyPr/>
                    <a:lstStyle/>
                    <a:p>
                      <a:r>
                        <a:rPr lang="en-US" dirty="0" smtClean="0"/>
                        <a:t>Fat</a:t>
                      </a:r>
                      <a:endParaRPr lang="en-US" dirty="0"/>
                    </a:p>
                  </a:txBody>
                  <a:tcPr/>
                </a:tc>
                <a:tc>
                  <a:txBody>
                    <a:bodyPr/>
                    <a:lstStyle/>
                    <a:p>
                      <a:r>
                        <a:rPr lang="en-US" dirty="0" smtClean="0"/>
                        <a:t>Lipolysis</a:t>
                      </a:r>
                      <a:endParaRPr lang="en-US" dirty="0"/>
                    </a:p>
                  </a:txBody>
                  <a:tcPr/>
                </a:tc>
              </a:tr>
              <a:tr h="370840">
                <a:tc>
                  <a:txBody>
                    <a:bodyPr/>
                    <a:lstStyle/>
                    <a:p>
                      <a:endParaRPr lang="en-US" b="1" dirty="0"/>
                    </a:p>
                  </a:txBody>
                  <a:tcPr/>
                </a:tc>
                <a:tc>
                  <a:txBody>
                    <a:bodyPr/>
                    <a:lstStyle/>
                    <a:p>
                      <a:r>
                        <a:rPr lang="en-US" dirty="0" smtClean="0"/>
                        <a:t>Skeletal Muscle</a:t>
                      </a:r>
                      <a:endParaRPr lang="en-US" dirty="0"/>
                    </a:p>
                  </a:txBody>
                  <a:tcPr/>
                </a:tc>
                <a:tc>
                  <a:txBody>
                    <a:bodyPr/>
                    <a:lstStyle/>
                    <a:p>
                      <a:r>
                        <a:rPr lang="en-US" dirty="0" smtClean="0"/>
                        <a:t>Contraction</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Sympathetic</a:t>
                      </a:r>
                      <a:r>
                        <a:rPr lang="en-US" baseline="0" dirty="0" smtClean="0"/>
                        <a:t> signal stops/ Receptor desensitization</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44129773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Kinds of Hormones Are There?</a:t>
            </a:r>
            <a:endParaRPr lang="en-US" dirty="0"/>
          </a:p>
        </p:txBody>
      </p:sp>
      <p:pic>
        <p:nvPicPr>
          <p:cNvPr id="4" name="Picture 3" descr="hormone-classific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374" y="1224173"/>
            <a:ext cx="4310941" cy="5481294"/>
          </a:xfrm>
          <a:prstGeom prst="rect">
            <a:avLst/>
          </a:prstGeom>
        </p:spPr>
      </p:pic>
    </p:spTree>
    <p:extLst>
      <p:ext uri="{BB962C8B-B14F-4D97-AF65-F5344CB8AC3E}">
        <p14:creationId xmlns:p14="http://schemas.microsoft.com/office/powerpoint/2010/main" val="31720077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Experiment in Group Note Taking</a:t>
            </a:r>
            <a:endParaRPr lang="en-US" dirty="0"/>
          </a:p>
        </p:txBody>
      </p:sp>
      <p:sp>
        <p:nvSpPr>
          <p:cNvPr id="3" name="Content Placeholder 2"/>
          <p:cNvSpPr>
            <a:spLocks noGrp="1"/>
          </p:cNvSpPr>
          <p:nvPr>
            <p:ph idx="1"/>
          </p:nvPr>
        </p:nvSpPr>
        <p:spPr/>
        <p:txBody>
          <a:bodyPr>
            <a:normAutofit fontScale="92500" lnSpcReduction="20000"/>
          </a:bodyPr>
          <a:lstStyle/>
          <a:p>
            <a:pPr marL="0" indent="0" algn="ctr">
              <a:buNone/>
            </a:pPr>
            <a:r>
              <a:rPr lang="en-US" sz="6600" dirty="0">
                <a:hlinkClick r:id="rId2"/>
              </a:rPr>
              <a:t>http://bit.ly/</a:t>
            </a:r>
            <a:r>
              <a:rPr lang="en-US" sz="6600" dirty="0" smtClean="0">
                <a:hlinkClick r:id="rId2"/>
              </a:rPr>
              <a:t>1RgqOpX</a:t>
            </a:r>
            <a:endParaRPr lang="en-US" sz="6600" dirty="0" smtClean="0"/>
          </a:p>
          <a:p>
            <a:pPr marL="0" indent="0" algn="ctr">
              <a:buNone/>
            </a:pPr>
            <a:endParaRPr lang="en-US" sz="6600" dirty="0"/>
          </a:p>
          <a:p>
            <a:pPr marL="0" indent="0" algn="ctr">
              <a:buNone/>
            </a:pPr>
            <a:r>
              <a:rPr lang="en-US" sz="6600" dirty="0" smtClean="0"/>
              <a:t>Capitalization Matters</a:t>
            </a:r>
          </a:p>
          <a:p>
            <a:pPr marL="0" indent="0" algn="ctr">
              <a:buNone/>
            </a:pPr>
            <a:r>
              <a:rPr lang="en-US" sz="6600" dirty="0" smtClean="0"/>
              <a:t>That is an “O” Letter not Zero</a:t>
            </a:r>
            <a:endParaRPr lang="en-US" sz="6600" dirty="0"/>
          </a:p>
        </p:txBody>
      </p:sp>
    </p:spTree>
    <p:extLst>
      <p:ext uri="{BB962C8B-B14F-4D97-AF65-F5344CB8AC3E}">
        <p14:creationId xmlns:p14="http://schemas.microsoft.com/office/powerpoint/2010/main" val="212504099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Exocrine </a:t>
            </a:r>
            <a:r>
              <a:rPr lang="en-US" dirty="0" err="1" smtClean="0"/>
              <a:t>vs</a:t>
            </a:r>
            <a:r>
              <a:rPr lang="en-US" dirty="0" smtClean="0"/>
              <a:t> Endocrine</a:t>
            </a:r>
            <a:endParaRPr lang="en-US" dirty="0"/>
          </a:p>
        </p:txBody>
      </p:sp>
      <p:pic>
        <p:nvPicPr>
          <p:cNvPr id="4" name="Picture 3"/>
          <p:cNvPicPr>
            <a:picLocks noChangeAspect="1"/>
          </p:cNvPicPr>
          <p:nvPr/>
        </p:nvPicPr>
        <p:blipFill rotWithShape="1">
          <a:blip r:embed="rId3"/>
          <a:srcRect b="14644"/>
          <a:stretch/>
        </p:blipFill>
        <p:spPr>
          <a:xfrm>
            <a:off x="588817" y="1618671"/>
            <a:ext cx="7525539" cy="2826329"/>
          </a:xfrm>
          <a:prstGeom prst="rect">
            <a:avLst/>
          </a:prstGeom>
        </p:spPr>
      </p:pic>
    </p:spTree>
    <p:extLst>
      <p:ext uri="{BB962C8B-B14F-4D97-AF65-F5344CB8AC3E}">
        <p14:creationId xmlns:p14="http://schemas.microsoft.com/office/powerpoint/2010/main" val="50479692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Neuroendocrine Secretions</a:t>
            </a:r>
            <a:endParaRPr lang="en-US" dirty="0"/>
          </a:p>
        </p:txBody>
      </p:sp>
      <p:pic>
        <p:nvPicPr>
          <p:cNvPr id="4" name="Picture 3"/>
          <p:cNvPicPr>
            <a:picLocks noChangeAspect="1"/>
          </p:cNvPicPr>
          <p:nvPr/>
        </p:nvPicPr>
        <p:blipFill>
          <a:blip r:embed="rId2"/>
          <a:stretch>
            <a:fillRect/>
          </a:stretch>
        </p:blipFill>
        <p:spPr>
          <a:xfrm>
            <a:off x="0" y="1701800"/>
            <a:ext cx="9144000" cy="3450566"/>
          </a:xfrm>
          <a:prstGeom prst="rect">
            <a:avLst/>
          </a:prstGeom>
        </p:spPr>
      </p:pic>
    </p:spTree>
    <p:extLst>
      <p:ext uri="{BB962C8B-B14F-4D97-AF65-F5344CB8AC3E}">
        <p14:creationId xmlns:p14="http://schemas.microsoft.com/office/powerpoint/2010/main" val="121054264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Generally, where are hormones made</a:t>
            </a:r>
            <a:endParaRPr lang="en-US" dirty="0"/>
          </a:p>
        </p:txBody>
      </p:sp>
      <p:pic>
        <p:nvPicPr>
          <p:cNvPr id="4" name="Picture 3"/>
          <p:cNvPicPr>
            <a:picLocks noChangeAspect="1"/>
          </p:cNvPicPr>
          <p:nvPr/>
        </p:nvPicPr>
        <p:blipFill>
          <a:blip r:embed="rId3"/>
          <a:stretch>
            <a:fillRect/>
          </a:stretch>
        </p:blipFill>
        <p:spPr>
          <a:xfrm>
            <a:off x="1765300" y="1417638"/>
            <a:ext cx="4451205" cy="5440362"/>
          </a:xfrm>
          <a:prstGeom prst="rect">
            <a:avLst/>
          </a:prstGeom>
        </p:spPr>
      </p:pic>
    </p:spTree>
    <p:extLst>
      <p:ext uri="{BB962C8B-B14F-4D97-AF65-F5344CB8AC3E}">
        <p14:creationId xmlns:p14="http://schemas.microsoft.com/office/powerpoint/2010/main" val="62726008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Generally how are hormones released?</a:t>
            </a:r>
            <a:endParaRPr lang="en-US" dirty="0"/>
          </a:p>
        </p:txBody>
      </p:sp>
      <p:sp>
        <p:nvSpPr>
          <p:cNvPr id="3" name="Content Placeholder 2"/>
          <p:cNvSpPr>
            <a:spLocks noGrp="1"/>
          </p:cNvSpPr>
          <p:nvPr>
            <p:ph idx="1"/>
          </p:nvPr>
        </p:nvSpPr>
        <p:spPr/>
        <p:txBody>
          <a:bodyPr>
            <a:normAutofit lnSpcReduction="10000"/>
          </a:bodyPr>
          <a:lstStyle/>
          <a:p>
            <a:r>
              <a:rPr lang="en-US" dirty="0" smtClean="0"/>
              <a:t>Nervous stimulation</a:t>
            </a:r>
          </a:p>
          <a:p>
            <a:pPr lvl="1"/>
            <a:r>
              <a:rPr lang="en-US" dirty="0" smtClean="0"/>
              <a:t>Adrenaline, CRH, TSH</a:t>
            </a:r>
          </a:p>
          <a:p>
            <a:r>
              <a:rPr lang="en-US" dirty="0" smtClean="0"/>
              <a:t>In Response to Another Hormone</a:t>
            </a:r>
          </a:p>
          <a:p>
            <a:pPr lvl="1"/>
            <a:r>
              <a:rPr lang="en-US" dirty="0" smtClean="0"/>
              <a:t>Cortisol (ACTH), Thyroid Hormones (TSH)</a:t>
            </a:r>
          </a:p>
          <a:p>
            <a:r>
              <a:rPr lang="en-US" dirty="0" smtClean="0"/>
              <a:t>In Response to A Metabolite</a:t>
            </a:r>
          </a:p>
          <a:p>
            <a:pPr lvl="1"/>
            <a:r>
              <a:rPr lang="en-US" dirty="0" smtClean="0"/>
              <a:t>Insulin, Glucagon, Calcitonin</a:t>
            </a:r>
          </a:p>
          <a:p>
            <a:r>
              <a:rPr lang="en-US" dirty="0" smtClean="0"/>
              <a:t>In Response to Physical Changes Such As Stretch</a:t>
            </a:r>
          </a:p>
          <a:p>
            <a:pPr lvl="1"/>
            <a:r>
              <a:rPr lang="en-US" dirty="0" smtClean="0"/>
              <a:t>Ghrelin, Renin</a:t>
            </a:r>
            <a:endParaRPr lang="en-US" dirty="0"/>
          </a:p>
        </p:txBody>
      </p:sp>
    </p:spTree>
    <p:extLst>
      <p:ext uri="{BB962C8B-B14F-4D97-AF65-F5344CB8AC3E}">
        <p14:creationId xmlns:p14="http://schemas.microsoft.com/office/powerpoint/2010/main" val="1126143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Basal </a:t>
            </a:r>
            <a:r>
              <a:rPr lang="en-US" dirty="0" err="1" smtClean="0"/>
              <a:t>vs</a:t>
            </a:r>
            <a:r>
              <a:rPr lang="en-US" dirty="0" smtClean="0"/>
              <a:t> Stimulated Secretion</a:t>
            </a:r>
            <a:endParaRPr lang="en-US" dirty="0"/>
          </a:p>
        </p:txBody>
      </p:sp>
      <p:pic>
        <p:nvPicPr>
          <p:cNvPr id="4" name="Picture 3"/>
          <p:cNvPicPr>
            <a:picLocks noChangeAspect="1"/>
          </p:cNvPicPr>
          <p:nvPr/>
        </p:nvPicPr>
        <p:blipFill>
          <a:blip r:embed="rId2"/>
          <a:stretch>
            <a:fillRect/>
          </a:stretch>
        </p:blipFill>
        <p:spPr>
          <a:xfrm>
            <a:off x="2803237" y="1417638"/>
            <a:ext cx="3651087" cy="5440362"/>
          </a:xfrm>
          <a:prstGeom prst="rect">
            <a:avLst/>
          </a:prstGeom>
        </p:spPr>
      </p:pic>
    </p:spTree>
    <p:extLst>
      <p:ext uri="{BB962C8B-B14F-4D97-AF65-F5344CB8AC3E}">
        <p14:creationId xmlns:p14="http://schemas.microsoft.com/office/powerpoint/2010/main" val="320641027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60589" cy="1143000"/>
          </a:xfrm>
        </p:spPr>
        <p:txBody>
          <a:bodyPr>
            <a:normAutofit fontScale="90000"/>
          </a:bodyPr>
          <a:lstStyle/>
          <a:p>
            <a:r>
              <a:rPr lang="en-US" dirty="0" smtClean="0"/>
              <a:t>Insulin Release In Response To Glucose</a:t>
            </a:r>
            <a:endParaRPr lang="en-US" dirty="0"/>
          </a:p>
        </p:txBody>
      </p:sp>
      <p:pic>
        <p:nvPicPr>
          <p:cNvPr id="4" name="Picture 3" descr="insulin-secre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055" y="934118"/>
            <a:ext cx="6442576" cy="5711504"/>
          </a:xfrm>
          <a:prstGeom prst="rect">
            <a:avLst/>
          </a:prstGeom>
        </p:spPr>
      </p:pic>
    </p:spTree>
    <p:extLst>
      <p:ext uri="{BB962C8B-B14F-4D97-AF65-F5344CB8AC3E}">
        <p14:creationId xmlns:p14="http://schemas.microsoft.com/office/powerpoint/2010/main" val="75303163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Do Hormones Affect Cells?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Activate or inactivate specific proteins</a:t>
            </a:r>
          </a:p>
          <a:p>
            <a:pPr marL="514350" indent="-514350">
              <a:buFont typeface="+mj-lt"/>
              <a:buAutoNum type="arabicPeriod"/>
            </a:pPr>
            <a:r>
              <a:rPr lang="en-US" dirty="0" smtClean="0"/>
              <a:t>Traffic things around in the cell</a:t>
            </a:r>
          </a:p>
          <a:p>
            <a:pPr marL="514350" indent="-514350">
              <a:buFont typeface="+mj-lt"/>
              <a:buAutoNum type="arabicPeriod"/>
            </a:pPr>
            <a:r>
              <a:rPr lang="en-US" dirty="0" smtClean="0"/>
              <a:t>Generate new mRNA/proteins</a:t>
            </a:r>
            <a:endParaRPr lang="en-US" dirty="0"/>
          </a:p>
        </p:txBody>
      </p:sp>
    </p:spTree>
    <p:extLst>
      <p:ext uri="{BB962C8B-B14F-4D97-AF65-F5344CB8AC3E}">
        <p14:creationId xmlns:p14="http://schemas.microsoft.com/office/powerpoint/2010/main" val="18748712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4157"/>
            <a:ext cx="9411368" cy="1143000"/>
          </a:xfrm>
        </p:spPr>
        <p:txBody>
          <a:bodyPr>
            <a:normAutofit/>
          </a:bodyPr>
          <a:lstStyle/>
          <a:p>
            <a:r>
              <a:rPr lang="en-US" dirty="0" smtClean="0"/>
              <a:t>What Kinds of Receptors Are There?</a:t>
            </a:r>
            <a:endParaRPr lang="en-US" dirty="0"/>
          </a:p>
        </p:txBody>
      </p:sp>
      <p:pic>
        <p:nvPicPr>
          <p:cNvPr id="4" name="Picture 3"/>
          <p:cNvPicPr>
            <a:picLocks noChangeAspect="1"/>
          </p:cNvPicPr>
          <p:nvPr/>
        </p:nvPicPr>
        <p:blipFill rotWithShape="1">
          <a:blip r:embed="rId3"/>
          <a:srcRect t="10204"/>
          <a:stretch/>
        </p:blipFill>
        <p:spPr>
          <a:xfrm>
            <a:off x="655053" y="1847272"/>
            <a:ext cx="7980947" cy="4347553"/>
          </a:xfrm>
          <a:prstGeom prst="rect">
            <a:avLst/>
          </a:prstGeom>
        </p:spPr>
      </p:pic>
      <p:sp>
        <p:nvSpPr>
          <p:cNvPr id="3" name="Rectangle 2"/>
          <p:cNvSpPr/>
          <p:nvPr/>
        </p:nvSpPr>
        <p:spPr>
          <a:xfrm>
            <a:off x="3302000" y="1189182"/>
            <a:ext cx="2678545" cy="431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55053" y="5299365"/>
            <a:ext cx="7980947" cy="13993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15121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type is most likely to be able to cross plasma membranes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An amine such as adrenaline</a:t>
            </a:r>
          </a:p>
          <a:p>
            <a:pPr marL="514350" indent="-514350" eaLnBrk="1" hangingPunct="1">
              <a:buFont typeface="Arial" charset="0"/>
              <a:buAutoNum type="alphaUcPeriod"/>
            </a:pPr>
            <a:r>
              <a:rPr lang="en-US" dirty="0" smtClean="0">
                <a:latin typeface="Calibri" charset="0"/>
                <a:ea typeface="MS PGothic" charset="0"/>
              </a:rPr>
              <a:t>A peptide such as insulin</a:t>
            </a:r>
          </a:p>
          <a:p>
            <a:pPr marL="514350" indent="-514350" eaLnBrk="1" hangingPunct="1">
              <a:buFont typeface="Arial" charset="0"/>
              <a:buAutoNum type="alphaUcPeriod"/>
            </a:pPr>
            <a:r>
              <a:rPr lang="en-US" dirty="0" smtClean="0">
                <a:latin typeface="Calibri" charset="0"/>
                <a:ea typeface="MS PGothic" charset="0"/>
              </a:rPr>
              <a:t>A polypeptide such as FSH</a:t>
            </a:r>
          </a:p>
          <a:p>
            <a:pPr marL="514350" indent="-514350" eaLnBrk="1" hangingPunct="1">
              <a:buFont typeface="Arial" charset="0"/>
              <a:buAutoNum type="alphaUcPeriod"/>
            </a:pPr>
            <a:r>
              <a:rPr lang="en-US" dirty="0" smtClean="0">
                <a:latin typeface="Calibri" charset="0"/>
                <a:ea typeface="MS PGothic" charset="0"/>
              </a:rPr>
              <a:t>A steroid such as testosterone</a:t>
            </a:r>
            <a:endParaRPr lang="en-US" dirty="0">
              <a:latin typeface="Calibri" charset="0"/>
              <a:ea typeface="MS PGothic" charset="0"/>
            </a:endParaRPr>
          </a:p>
        </p:txBody>
      </p:sp>
      <p:pic>
        <p:nvPicPr>
          <p:cNvPr id="16" name="TPChart" descr="BDFB14F864284BEEB514987CFA5C9811Chart20160322102818219.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5"/>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 Surface Receptors</a:t>
            </a:r>
            <a:endParaRPr lang="en-US" dirty="0"/>
          </a:p>
        </p:txBody>
      </p:sp>
      <p:pic>
        <p:nvPicPr>
          <p:cNvPr id="4" name="Picture 3"/>
          <p:cNvPicPr>
            <a:picLocks noChangeAspect="1"/>
          </p:cNvPicPr>
          <p:nvPr/>
        </p:nvPicPr>
        <p:blipFill>
          <a:blip r:embed="rId2"/>
          <a:stretch>
            <a:fillRect/>
          </a:stretch>
        </p:blipFill>
        <p:spPr>
          <a:xfrm>
            <a:off x="914400" y="1778000"/>
            <a:ext cx="7315200" cy="5080000"/>
          </a:xfrm>
          <a:prstGeom prst="rect">
            <a:avLst/>
          </a:prstGeom>
        </p:spPr>
      </p:pic>
    </p:spTree>
    <p:extLst>
      <p:ext uri="{BB962C8B-B14F-4D97-AF65-F5344CB8AC3E}">
        <p14:creationId xmlns:p14="http://schemas.microsoft.com/office/powerpoint/2010/main" val="33648798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Few Lectures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Today</a:t>
            </a:r>
          </a:p>
          <a:p>
            <a:pPr lvl="1"/>
            <a:r>
              <a:rPr lang="en-US" dirty="0" smtClean="0"/>
              <a:t>Endocrine Control Systems</a:t>
            </a:r>
          </a:p>
          <a:p>
            <a:pPr lvl="1"/>
            <a:r>
              <a:rPr lang="en-US" dirty="0" smtClean="0"/>
              <a:t>Posterior Pituitary</a:t>
            </a:r>
          </a:p>
          <a:p>
            <a:r>
              <a:rPr lang="en-US" dirty="0" smtClean="0"/>
              <a:t>Thursday </a:t>
            </a:r>
          </a:p>
          <a:p>
            <a:pPr lvl="1"/>
            <a:r>
              <a:rPr lang="en-US" dirty="0" smtClean="0"/>
              <a:t>Adrenal Gland and Stress Hormones</a:t>
            </a:r>
          </a:p>
          <a:p>
            <a:pPr lvl="1"/>
            <a:r>
              <a:rPr lang="en-US" dirty="0" smtClean="0"/>
              <a:t>Endocrine Control of Growth</a:t>
            </a:r>
          </a:p>
          <a:p>
            <a:r>
              <a:rPr lang="en-US" dirty="0" smtClean="0"/>
              <a:t>Next Tuesday</a:t>
            </a:r>
          </a:p>
          <a:p>
            <a:pPr lvl="1"/>
            <a:r>
              <a:rPr lang="en-US" dirty="0" smtClean="0"/>
              <a:t>Pancreas and </a:t>
            </a:r>
            <a:r>
              <a:rPr lang="en-US" dirty="0" err="1" smtClean="0"/>
              <a:t>Glucoregulation</a:t>
            </a:r>
            <a:endParaRPr lang="en-US" dirty="0" smtClean="0"/>
          </a:p>
          <a:p>
            <a:pPr lvl="1"/>
            <a:r>
              <a:rPr lang="en-US" dirty="0" smtClean="0"/>
              <a:t>Regulation of Appetite</a:t>
            </a:r>
          </a:p>
          <a:p>
            <a:r>
              <a:rPr lang="en-US" dirty="0" smtClean="0"/>
              <a:t>April 14</a:t>
            </a:r>
            <a:r>
              <a:rPr lang="en-US" baseline="30000" dirty="0" smtClean="0"/>
              <a:t>th</a:t>
            </a:r>
            <a:r>
              <a:rPr lang="en-US" dirty="0" smtClean="0"/>
              <a:t>: Clinical Case in Textbook + Review</a:t>
            </a:r>
          </a:p>
          <a:p>
            <a:r>
              <a:rPr lang="en-US" dirty="0" smtClean="0"/>
              <a:t>April 18</a:t>
            </a:r>
            <a:r>
              <a:rPr lang="en-US" baseline="30000" dirty="0" smtClean="0"/>
              <a:t>th</a:t>
            </a:r>
            <a:r>
              <a:rPr lang="en-US" dirty="0" smtClean="0"/>
              <a:t>: Exam on this Unit </a:t>
            </a:r>
          </a:p>
          <a:p>
            <a:pPr lvl="1"/>
            <a:r>
              <a:rPr lang="en-US" dirty="0" smtClean="0"/>
              <a:t>Includes material from Fan, </a:t>
            </a:r>
            <a:r>
              <a:rPr lang="en-US" dirty="0" err="1" smtClean="0"/>
              <a:t>Parthasarathi</a:t>
            </a:r>
            <a:r>
              <a:rPr lang="en-US" dirty="0" smtClean="0"/>
              <a:t> and </a:t>
            </a:r>
            <a:r>
              <a:rPr lang="en-US" dirty="0" err="1" smtClean="0"/>
              <a:t>Parfenova</a:t>
            </a:r>
            <a:r>
              <a:rPr lang="en-US" dirty="0" smtClean="0"/>
              <a:t> Lectures</a:t>
            </a:r>
          </a:p>
          <a:p>
            <a:pPr lvl="1"/>
            <a:endParaRPr lang="en-US" dirty="0"/>
          </a:p>
        </p:txBody>
      </p:sp>
    </p:spTree>
    <p:extLst>
      <p:ext uri="{BB962C8B-B14F-4D97-AF65-F5344CB8AC3E}">
        <p14:creationId xmlns:p14="http://schemas.microsoft.com/office/powerpoint/2010/main" val="8671867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Cell Surface Receptors</a:t>
            </a:r>
            <a:endParaRPr lang="en-US" dirty="0"/>
          </a:p>
        </p:txBody>
      </p:sp>
      <p:sp>
        <p:nvSpPr>
          <p:cNvPr id="4" name="Text Placeholder 3"/>
          <p:cNvSpPr>
            <a:spLocks noGrp="1"/>
          </p:cNvSpPr>
          <p:nvPr>
            <p:ph type="body" idx="1"/>
          </p:nvPr>
        </p:nvSpPr>
        <p:spPr>
          <a:xfrm>
            <a:off x="457200" y="1535113"/>
            <a:ext cx="2602345" cy="639762"/>
          </a:xfrm>
        </p:spPr>
        <p:txBody>
          <a:bodyPr/>
          <a:lstStyle/>
          <a:p>
            <a:r>
              <a:rPr lang="en-US" dirty="0" smtClean="0"/>
              <a:t>GPCRs</a:t>
            </a:r>
            <a:endParaRPr lang="en-US" dirty="0"/>
          </a:p>
        </p:txBody>
      </p:sp>
      <p:sp>
        <p:nvSpPr>
          <p:cNvPr id="5" name="Content Placeholder 4"/>
          <p:cNvSpPr>
            <a:spLocks noGrp="1"/>
          </p:cNvSpPr>
          <p:nvPr>
            <p:ph sz="half" idx="2"/>
          </p:nvPr>
        </p:nvSpPr>
        <p:spPr>
          <a:xfrm>
            <a:off x="457200" y="2174875"/>
            <a:ext cx="2602345" cy="3951288"/>
          </a:xfrm>
        </p:spPr>
        <p:txBody>
          <a:bodyPr/>
          <a:lstStyle/>
          <a:p>
            <a:r>
              <a:rPr lang="en-US" dirty="0" smtClean="0"/>
              <a:t>7-TM</a:t>
            </a:r>
          </a:p>
          <a:p>
            <a:r>
              <a:rPr lang="en-US" dirty="0" smtClean="0"/>
              <a:t>Activates G proteins in several classes</a:t>
            </a:r>
          </a:p>
          <a:p>
            <a:r>
              <a:rPr lang="en-US" dirty="0" smtClean="0"/>
              <a:t>Can regulate </a:t>
            </a:r>
            <a:r>
              <a:rPr lang="en-US" dirty="0" err="1" smtClean="0"/>
              <a:t>cAMP</a:t>
            </a:r>
            <a:r>
              <a:rPr lang="en-US" dirty="0" smtClean="0"/>
              <a:t>, </a:t>
            </a:r>
            <a:r>
              <a:rPr lang="en-US" dirty="0" err="1" smtClean="0"/>
              <a:t>Ca</a:t>
            </a:r>
            <a:r>
              <a:rPr lang="en-US" dirty="0" smtClean="0"/>
              <a:t>, DAG and </a:t>
            </a:r>
            <a:r>
              <a:rPr lang="en-US" dirty="0" err="1" smtClean="0"/>
              <a:t>RhoGTPases</a:t>
            </a:r>
            <a:endParaRPr lang="en-US" dirty="0" smtClean="0"/>
          </a:p>
          <a:p>
            <a:r>
              <a:rPr lang="en-US" dirty="0" smtClean="0"/>
              <a:t>Example </a:t>
            </a:r>
            <a:r>
              <a:rPr lang="en-US" dirty="0" smtClean="0">
                <a:latin typeface="Symbol" charset="2"/>
                <a:cs typeface="Symbol" charset="2"/>
              </a:rPr>
              <a:t>b-</a:t>
            </a:r>
            <a:r>
              <a:rPr lang="en-US" dirty="0" smtClean="0"/>
              <a:t>AR</a:t>
            </a:r>
          </a:p>
        </p:txBody>
      </p:sp>
      <p:sp>
        <p:nvSpPr>
          <p:cNvPr id="8" name="Text Placeholder 3"/>
          <p:cNvSpPr>
            <a:spLocks noGrp="1"/>
          </p:cNvSpPr>
          <p:nvPr>
            <p:ph type="body" idx="1"/>
          </p:nvPr>
        </p:nvSpPr>
        <p:spPr>
          <a:xfrm>
            <a:off x="3311236" y="1535113"/>
            <a:ext cx="2602345" cy="639762"/>
          </a:xfrm>
        </p:spPr>
        <p:txBody>
          <a:bodyPr>
            <a:normAutofit fontScale="92500" lnSpcReduction="20000"/>
          </a:bodyPr>
          <a:lstStyle/>
          <a:p>
            <a:r>
              <a:rPr lang="en-US" dirty="0" smtClean="0"/>
              <a:t>Receptor Tyrosine Kinases</a:t>
            </a:r>
            <a:endParaRPr lang="en-US" dirty="0"/>
          </a:p>
        </p:txBody>
      </p:sp>
      <p:sp>
        <p:nvSpPr>
          <p:cNvPr id="9" name="Content Placeholder 4"/>
          <p:cNvSpPr>
            <a:spLocks noGrp="1"/>
          </p:cNvSpPr>
          <p:nvPr>
            <p:ph sz="half" idx="2"/>
          </p:nvPr>
        </p:nvSpPr>
        <p:spPr>
          <a:xfrm>
            <a:off x="3311236" y="2174875"/>
            <a:ext cx="2602345" cy="3951288"/>
          </a:xfrm>
        </p:spPr>
        <p:txBody>
          <a:bodyPr/>
          <a:lstStyle/>
          <a:p>
            <a:r>
              <a:rPr lang="en-US" dirty="0" smtClean="0"/>
              <a:t>1-TM (dimer)</a:t>
            </a:r>
          </a:p>
          <a:p>
            <a:r>
              <a:rPr lang="en-US" dirty="0" err="1" smtClean="0"/>
              <a:t>Autophosphorylate</a:t>
            </a:r>
            <a:r>
              <a:rPr lang="en-US" dirty="0" smtClean="0"/>
              <a:t> on tyrosine residues</a:t>
            </a:r>
          </a:p>
          <a:p>
            <a:r>
              <a:rPr lang="en-US" dirty="0" smtClean="0"/>
              <a:t>Recruits and activates effectors like </a:t>
            </a:r>
            <a:r>
              <a:rPr lang="en-US" dirty="0" err="1" smtClean="0"/>
              <a:t>Akt</a:t>
            </a:r>
            <a:endParaRPr lang="en-US" dirty="0" smtClean="0"/>
          </a:p>
          <a:p>
            <a:r>
              <a:rPr lang="en-US" dirty="0" smtClean="0"/>
              <a:t>Example </a:t>
            </a:r>
            <a:r>
              <a:rPr lang="en-US" dirty="0" err="1" smtClean="0"/>
              <a:t>InsR</a:t>
            </a:r>
            <a:endParaRPr lang="en-US" dirty="0"/>
          </a:p>
        </p:txBody>
      </p:sp>
      <p:sp>
        <p:nvSpPr>
          <p:cNvPr id="10" name="Text Placeholder 3"/>
          <p:cNvSpPr>
            <a:spLocks noGrp="1"/>
          </p:cNvSpPr>
          <p:nvPr>
            <p:ph type="body" idx="1"/>
          </p:nvPr>
        </p:nvSpPr>
        <p:spPr>
          <a:xfrm>
            <a:off x="6121400" y="1535113"/>
            <a:ext cx="2602345" cy="639762"/>
          </a:xfrm>
        </p:spPr>
        <p:txBody>
          <a:bodyPr>
            <a:normAutofit fontScale="92500"/>
          </a:bodyPr>
          <a:lstStyle/>
          <a:p>
            <a:r>
              <a:rPr lang="en-US" dirty="0" smtClean="0"/>
              <a:t>JAK/STAT Receptors</a:t>
            </a:r>
            <a:endParaRPr lang="en-US" dirty="0"/>
          </a:p>
        </p:txBody>
      </p:sp>
      <p:sp>
        <p:nvSpPr>
          <p:cNvPr id="11" name="Content Placeholder 4"/>
          <p:cNvSpPr>
            <a:spLocks noGrp="1"/>
          </p:cNvSpPr>
          <p:nvPr>
            <p:ph sz="half" idx="2"/>
          </p:nvPr>
        </p:nvSpPr>
        <p:spPr>
          <a:xfrm>
            <a:off x="6121400" y="2174875"/>
            <a:ext cx="2602345" cy="3951288"/>
          </a:xfrm>
        </p:spPr>
        <p:txBody>
          <a:bodyPr/>
          <a:lstStyle/>
          <a:p>
            <a:r>
              <a:rPr lang="en-US" dirty="0" smtClean="0"/>
              <a:t>1-TM (dimer)</a:t>
            </a:r>
          </a:p>
          <a:p>
            <a:r>
              <a:rPr lang="en-US" dirty="0" smtClean="0"/>
              <a:t>Recruits kinase (JAK) which phosphorylates effectors (STAT)</a:t>
            </a:r>
          </a:p>
          <a:p>
            <a:r>
              <a:rPr lang="en-US" dirty="0" err="1" smtClean="0"/>
              <a:t>pSTAT</a:t>
            </a:r>
            <a:r>
              <a:rPr lang="en-US" dirty="0" smtClean="0"/>
              <a:t> activates gene transcription</a:t>
            </a:r>
          </a:p>
          <a:p>
            <a:r>
              <a:rPr lang="en-US" dirty="0" smtClean="0"/>
              <a:t>Example GH</a:t>
            </a:r>
            <a:endParaRPr lang="en-US" dirty="0"/>
          </a:p>
        </p:txBody>
      </p:sp>
    </p:spTree>
    <p:extLst>
      <p:ext uri="{BB962C8B-B14F-4D97-AF65-F5344CB8AC3E}">
        <p14:creationId xmlns:p14="http://schemas.microsoft.com/office/powerpoint/2010/main" val="1803773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blinds(horizontal)">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blinds(horizontal)">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blinds(horizontal)">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blinds(horizontal)">
                                      <p:cBhvr>
                                        <p:cTn id="25" dur="500"/>
                                        <p:tgtEl>
                                          <p:spTgt spid="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blinds(horizontal)">
                                      <p:cBhvr>
                                        <p:cTn id="30" dur="500"/>
                                        <p:tgtEl>
                                          <p:spTgt spid="8">
                                            <p:txEl>
                                              <p:pRg st="0" end="0"/>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blinds(horizontal)">
                                      <p:cBhvr>
                                        <p:cTn id="33" dur="500"/>
                                        <p:tgtEl>
                                          <p:spTgt spid="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9">
                                            <p:txEl>
                                              <p:pRg st="1" end="1"/>
                                            </p:txEl>
                                          </p:spTgt>
                                        </p:tgtEl>
                                        <p:attrNameLst>
                                          <p:attrName>style.visibility</p:attrName>
                                        </p:attrNameLst>
                                      </p:cBhvr>
                                      <p:to>
                                        <p:strVal val="visible"/>
                                      </p:to>
                                    </p:set>
                                    <p:animEffect transition="in" filter="blinds(horizontal)">
                                      <p:cBhvr>
                                        <p:cTn id="38" dur="500"/>
                                        <p:tgtEl>
                                          <p:spTgt spid="9">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Effect transition="in" filter="blinds(horizontal)">
                                      <p:cBhvr>
                                        <p:cTn id="43" dur="500"/>
                                        <p:tgtEl>
                                          <p:spTgt spid="9">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9">
                                            <p:txEl>
                                              <p:pRg st="3" end="3"/>
                                            </p:txEl>
                                          </p:spTgt>
                                        </p:tgtEl>
                                        <p:attrNameLst>
                                          <p:attrName>style.visibility</p:attrName>
                                        </p:attrNameLst>
                                      </p:cBhvr>
                                      <p:to>
                                        <p:strVal val="visible"/>
                                      </p:to>
                                    </p:set>
                                    <p:animEffect transition="in" filter="blinds(horizontal)">
                                      <p:cBhvr>
                                        <p:cTn id="48" dur="500"/>
                                        <p:tgtEl>
                                          <p:spTgt spid="9">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0">
                                            <p:txEl>
                                              <p:pRg st="0" end="0"/>
                                            </p:txEl>
                                          </p:spTgt>
                                        </p:tgtEl>
                                        <p:attrNameLst>
                                          <p:attrName>style.visibility</p:attrName>
                                        </p:attrNameLst>
                                      </p:cBhvr>
                                      <p:to>
                                        <p:strVal val="visible"/>
                                      </p:to>
                                    </p:set>
                                    <p:animEffect transition="in" filter="blinds(horizontal)">
                                      <p:cBhvr>
                                        <p:cTn id="53" dur="500"/>
                                        <p:tgtEl>
                                          <p:spTgt spid="10">
                                            <p:txEl>
                                              <p:pRg st="0" end="0"/>
                                            </p:txEl>
                                          </p:spTgt>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1">
                                            <p:txEl>
                                              <p:pRg st="0" end="0"/>
                                            </p:txEl>
                                          </p:spTgt>
                                        </p:tgtEl>
                                        <p:attrNameLst>
                                          <p:attrName>style.visibility</p:attrName>
                                        </p:attrNameLst>
                                      </p:cBhvr>
                                      <p:to>
                                        <p:strVal val="visible"/>
                                      </p:to>
                                    </p:set>
                                    <p:animEffect transition="in" filter="blinds(horizontal)">
                                      <p:cBhvr>
                                        <p:cTn id="56" dur="500"/>
                                        <p:tgtEl>
                                          <p:spTgt spid="11">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1">
                                            <p:txEl>
                                              <p:pRg st="1" end="1"/>
                                            </p:txEl>
                                          </p:spTgt>
                                        </p:tgtEl>
                                        <p:attrNameLst>
                                          <p:attrName>style.visibility</p:attrName>
                                        </p:attrNameLst>
                                      </p:cBhvr>
                                      <p:to>
                                        <p:strVal val="visible"/>
                                      </p:to>
                                    </p:set>
                                    <p:animEffect transition="in" filter="blinds(horizontal)">
                                      <p:cBhvr>
                                        <p:cTn id="61" dur="500"/>
                                        <p:tgtEl>
                                          <p:spTgt spid="11">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11">
                                            <p:txEl>
                                              <p:pRg st="2" end="2"/>
                                            </p:txEl>
                                          </p:spTgt>
                                        </p:tgtEl>
                                        <p:attrNameLst>
                                          <p:attrName>style.visibility</p:attrName>
                                        </p:attrNameLst>
                                      </p:cBhvr>
                                      <p:to>
                                        <p:strVal val="visible"/>
                                      </p:to>
                                    </p:set>
                                    <p:animEffect transition="in" filter="blinds(horizontal)">
                                      <p:cBhvr>
                                        <p:cTn id="66" dur="500"/>
                                        <p:tgtEl>
                                          <p:spTgt spid="11">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11">
                                            <p:txEl>
                                              <p:pRg st="3" end="3"/>
                                            </p:txEl>
                                          </p:spTgt>
                                        </p:tgtEl>
                                        <p:attrNameLst>
                                          <p:attrName>style.visibility</p:attrName>
                                        </p:attrNameLst>
                                      </p:cBhvr>
                                      <p:to>
                                        <p:strVal val="visible"/>
                                      </p:to>
                                    </p:set>
                                    <p:animEffect transition="in" filter="blinds(horizontal)">
                                      <p:cBhvr>
                                        <p:cTn id="71"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8" grpId="0" build="p"/>
      <p:bldP spid="9" grpId="0" build="p"/>
      <p:bldP spid="10" grpId="0" build="p"/>
      <p:bldP spid="11"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GPCRs</a:t>
            </a:r>
            <a:endParaRPr lang="en-US" dirty="0"/>
          </a:p>
        </p:txBody>
      </p:sp>
      <p:pic>
        <p:nvPicPr>
          <p:cNvPr id="5" name="Picture 4"/>
          <p:cNvPicPr>
            <a:picLocks noChangeAspect="1"/>
          </p:cNvPicPr>
          <p:nvPr/>
        </p:nvPicPr>
        <p:blipFill>
          <a:blip r:embed="rId3"/>
          <a:stretch>
            <a:fillRect/>
          </a:stretch>
        </p:blipFill>
        <p:spPr>
          <a:xfrm>
            <a:off x="935180" y="1417638"/>
            <a:ext cx="7435273" cy="4558585"/>
          </a:xfrm>
          <a:prstGeom prst="rect">
            <a:avLst/>
          </a:prstGeom>
        </p:spPr>
      </p:pic>
    </p:spTree>
    <p:extLst>
      <p:ext uri="{BB962C8B-B14F-4D97-AF65-F5344CB8AC3E}">
        <p14:creationId xmlns:p14="http://schemas.microsoft.com/office/powerpoint/2010/main" val="53808696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GPCRs and PKA</a:t>
            </a:r>
            <a:endParaRPr lang="en-US" dirty="0"/>
          </a:p>
        </p:txBody>
      </p:sp>
      <p:pic>
        <p:nvPicPr>
          <p:cNvPr id="4" name="Picture 3"/>
          <p:cNvPicPr>
            <a:picLocks noChangeAspect="1"/>
          </p:cNvPicPr>
          <p:nvPr/>
        </p:nvPicPr>
        <p:blipFill>
          <a:blip r:embed="rId3"/>
          <a:stretch>
            <a:fillRect/>
          </a:stretch>
        </p:blipFill>
        <p:spPr>
          <a:xfrm>
            <a:off x="1518229" y="1417638"/>
            <a:ext cx="6078682" cy="5212655"/>
          </a:xfrm>
          <a:prstGeom prst="rect">
            <a:avLst/>
          </a:prstGeom>
        </p:spPr>
      </p:pic>
    </p:spTree>
    <p:extLst>
      <p:ext uri="{BB962C8B-B14F-4D97-AF65-F5344CB8AC3E}">
        <p14:creationId xmlns:p14="http://schemas.microsoft.com/office/powerpoint/2010/main" val="215356209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err="1" smtClean="0">
                <a:latin typeface="Calibri" charset="0"/>
                <a:ea typeface="MS PGothic" charset="0"/>
              </a:rPr>
              <a:t>Somatostatin</a:t>
            </a:r>
            <a:r>
              <a:rPr lang="en-US" dirty="0" smtClean="0">
                <a:latin typeface="Calibri" charset="0"/>
                <a:ea typeface="MS PGothic" charset="0"/>
              </a:rPr>
              <a:t> is a </a:t>
            </a:r>
            <a:r>
              <a:rPr lang="en-US" dirty="0" err="1" smtClean="0">
                <a:latin typeface="Calibri" charset="0"/>
                <a:ea typeface="MS PGothic" charset="0"/>
              </a:rPr>
              <a:t>Gi</a:t>
            </a:r>
            <a:r>
              <a:rPr lang="en-US" dirty="0" smtClean="0">
                <a:latin typeface="Calibri" charset="0"/>
                <a:ea typeface="MS PGothic" charset="0"/>
              </a:rPr>
              <a:t>-linked </a:t>
            </a:r>
            <a:r>
              <a:rPr lang="en-US" dirty="0" smtClean="0">
                <a:latin typeface="Calibri" charset="0"/>
                <a:ea typeface="MS PGothic" charset="0"/>
              </a:rPr>
              <a:t>GPCR, so</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err="1" smtClean="0">
                <a:latin typeface="Calibri" charset="0"/>
                <a:ea typeface="MS PGothic" charset="0"/>
              </a:rPr>
              <a:t>Somatostatin</a:t>
            </a:r>
            <a:r>
              <a:rPr lang="en-US" dirty="0" smtClean="0">
                <a:latin typeface="Calibri" charset="0"/>
                <a:ea typeface="MS PGothic" charset="0"/>
              </a:rPr>
              <a:t> activates PKA</a:t>
            </a:r>
          </a:p>
          <a:p>
            <a:pPr marL="514350" indent="-514350" eaLnBrk="1" hangingPunct="1">
              <a:buFont typeface="Arial" charset="0"/>
              <a:buAutoNum type="alphaUcPeriod"/>
            </a:pPr>
            <a:r>
              <a:rPr lang="en-US" dirty="0" err="1" smtClean="0">
                <a:latin typeface="Calibri" charset="0"/>
                <a:ea typeface="MS PGothic" charset="0"/>
              </a:rPr>
              <a:t>Somatostatin</a:t>
            </a:r>
            <a:r>
              <a:rPr lang="en-US" dirty="0" smtClean="0">
                <a:latin typeface="Calibri" charset="0"/>
                <a:ea typeface="MS PGothic" charset="0"/>
              </a:rPr>
              <a:t> decreases </a:t>
            </a:r>
            <a:r>
              <a:rPr lang="en-US" dirty="0" err="1" smtClean="0">
                <a:latin typeface="Calibri" charset="0"/>
                <a:ea typeface="MS PGothic" charset="0"/>
              </a:rPr>
              <a:t>cAMP</a:t>
            </a:r>
            <a:endParaRPr lang="en-US" dirty="0" smtClean="0">
              <a:latin typeface="Calibri" charset="0"/>
              <a:ea typeface="MS PGothic" charset="0"/>
            </a:endParaRPr>
          </a:p>
          <a:p>
            <a:pPr marL="514350" indent="-514350" eaLnBrk="1" hangingPunct="1">
              <a:buFont typeface="Arial" charset="0"/>
              <a:buAutoNum type="alphaUcPeriod"/>
            </a:pPr>
            <a:r>
              <a:rPr lang="en-US" dirty="0" err="1" smtClean="0">
                <a:latin typeface="Calibri" charset="0"/>
                <a:ea typeface="MS PGothic" charset="0"/>
              </a:rPr>
              <a:t>Somatostatin</a:t>
            </a:r>
            <a:r>
              <a:rPr lang="en-US" dirty="0" smtClean="0">
                <a:latin typeface="Calibri" charset="0"/>
                <a:ea typeface="MS PGothic" charset="0"/>
              </a:rPr>
              <a:t> receptor is a nuclear hormone receptor</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7" name="TPChart" descr="8614BA56E17B45ACA1EF0DE07829237AChart20160322103656004.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6"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9" name="TPCountdown" hidden="1"/>
          <p:cNvGrpSpPr/>
          <p:nvPr>
            <p:custDataLst>
              <p:tags r:id="rId5"/>
            </p:custDataLst>
          </p:nvPr>
        </p:nvGrpSpPr>
        <p:grpSpPr>
          <a:xfrm>
            <a:off x="8382000" y="6096000"/>
            <a:ext cx="635000" cy="635000"/>
            <a:chOff x="8318500" y="6032500"/>
            <a:chExt cx="635000" cy="635000"/>
          </a:xfrm>
        </p:grpSpPr>
        <p:sp>
          <p:nvSpPr>
            <p:cNvPr id="8"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extLst>
      <p:ext uri="{BB962C8B-B14F-4D97-AF65-F5344CB8AC3E}">
        <p14:creationId xmlns:p14="http://schemas.microsoft.com/office/powerpoint/2010/main" val="94346957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Receptor Tyrosine Kinases</a:t>
            </a:r>
            <a:endParaRPr lang="en-US" dirty="0"/>
          </a:p>
        </p:txBody>
      </p:sp>
      <p:pic>
        <p:nvPicPr>
          <p:cNvPr id="4" name="Picture 3"/>
          <p:cNvPicPr>
            <a:picLocks noChangeAspect="1"/>
          </p:cNvPicPr>
          <p:nvPr/>
        </p:nvPicPr>
        <p:blipFill>
          <a:blip r:embed="rId3"/>
          <a:stretch>
            <a:fillRect/>
          </a:stretch>
        </p:blipFill>
        <p:spPr>
          <a:xfrm>
            <a:off x="658091" y="1598692"/>
            <a:ext cx="7539182" cy="4646598"/>
          </a:xfrm>
          <a:prstGeom prst="rect">
            <a:avLst/>
          </a:prstGeom>
        </p:spPr>
      </p:pic>
    </p:spTree>
    <p:extLst>
      <p:ext uri="{BB962C8B-B14F-4D97-AF65-F5344CB8AC3E}">
        <p14:creationId xmlns:p14="http://schemas.microsoft.com/office/powerpoint/2010/main" val="155069198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JAK/STAT Receptors</a:t>
            </a:r>
            <a:endParaRPr lang="en-US" dirty="0"/>
          </a:p>
        </p:txBody>
      </p:sp>
      <p:pic>
        <p:nvPicPr>
          <p:cNvPr id="4" name="Picture 3"/>
          <p:cNvPicPr>
            <a:picLocks noChangeAspect="1"/>
          </p:cNvPicPr>
          <p:nvPr/>
        </p:nvPicPr>
        <p:blipFill>
          <a:blip r:embed="rId2"/>
          <a:stretch>
            <a:fillRect/>
          </a:stretch>
        </p:blipFill>
        <p:spPr>
          <a:xfrm>
            <a:off x="762000" y="266700"/>
            <a:ext cx="7620000" cy="6311900"/>
          </a:xfrm>
          <a:prstGeom prst="rect">
            <a:avLst/>
          </a:prstGeom>
        </p:spPr>
      </p:pic>
    </p:spTree>
    <p:extLst>
      <p:ext uri="{BB962C8B-B14F-4D97-AF65-F5344CB8AC3E}">
        <p14:creationId xmlns:p14="http://schemas.microsoft.com/office/powerpoint/2010/main" val="419621793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Nuclear Hormone Receptors</a:t>
            </a:r>
            <a:endParaRPr lang="en-US" dirty="0"/>
          </a:p>
        </p:txBody>
      </p:sp>
      <p:pic>
        <p:nvPicPr>
          <p:cNvPr id="4" name="Picture 3"/>
          <p:cNvPicPr>
            <a:picLocks noChangeAspect="1"/>
          </p:cNvPicPr>
          <p:nvPr/>
        </p:nvPicPr>
        <p:blipFill rotWithShape="1">
          <a:blip r:embed="rId2"/>
          <a:srcRect t="8824" r="66834" b="17780"/>
          <a:stretch/>
        </p:blipFill>
        <p:spPr>
          <a:xfrm>
            <a:off x="3302000" y="1844842"/>
            <a:ext cx="2646947" cy="3553540"/>
          </a:xfrm>
          <a:prstGeom prst="rect">
            <a:avLst/>
          </a:prstGeom>
        </p:spPr>
      </p:pic>
    </p:spTree>
    <p:extLst>
      <p:ext uri="{BB962C8B-B14F-4D97-AF65-F5344CB8AC3E}">
        <p14:creationId xmlns:p14="http://schemas.microsoft.com/office/powerpoint/2010/main" val="115483317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526379" cy="1143000"/>
          </a:xfrm>
        </p:spPr>
        <p:txBody>
          <a:bodyPr>
            <a:normAutofit fontScale="90000"/>
          </a:bodyPr>
          <a:lstStyle/>
          <a:p>
            <a:r>
              <a:rPr lang="en-US" dirty="0" smtClean="0"/>
              <a:t>What Do Nuclear Hormones Look Like?</a:t>
            </a:r>
            <a:endParaRPr lang="en-US" dirty="0"/>
          </a:p>
        </p:txBody>
      </p:sp>
      <p:pic>
        <p:nvPicPr>
          <p:cNvPr id="4" name="Picture 3"/>
          <p:cNvPicPr>
            <a:picLocks noChangeAspect="1"/>
          </p:cNvPicPr>
          <p:nvPr/>
        </p:nvPicPr>
        <p:blipFill>
          <a:blip r:embed="rId3"/>
          <a:stretch>
            <a:fillRect/>
          </a:stretch>
        </p:blipFill>
        <p:spPr>
          <a:xfrm>
            <a:off x="0" y="0"/>
            <a:ext cx="9144000" cy="6857238"/>
          </a:xfrm>
          <a:prstGeom prst="rect">
            <a:avLst/>
          </a:prstGeom>
        </p:spPr>
      </p:pic>
      <p:pic>
        <p:nvPicPr>
          <p:cNvPr id="5" name="Picture 4"/>
          <p:cNvPicPr>
            <a:picLocks noChangeAspect="1"/>
          </p:cNvPicPr>
          <p:nvPr/>
        </p:nvPicPr>
        <p:blipFill>
          <a:blip r:embed="rId3"/>
          <a:stretch>
            <a:fillRect/>
          </a:stretch>
        </p:blipFill>
        <p:spPr>
          <a:xfrm>
            <a:off x="0" y="0"/>
            <a:ext cx="9144000" cy="6857238"/>
          </a:xfrm>
          <a:prstGeom prst="rect">
            <a:avLst/>
          </a:prstGeom>
        </p:spPr>
      </p:pic>
    </p:spTree>
    <p:extLst>
      <p:ext uri="{BB962C8B-B14F-4D97-AF65-F5344CB8AC3E}">
        <p14:creationId xmlns:p14="http://schemas.microsoft.com/office/powerpoint/2010/main" val="131120172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hormonal responses will occur fastest?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1"/>
            <a:ext cx="4114800" cy="3987800"/>
          </a:xfrm>
        </p:spPr>
        <p:txBody>
          <a:bodyPr>
            <a:normAutofit fontScale="85000" lnSpcReduction="10000"/>
          </a:bodyPr>
          <a:lstStyle/>
          <a:p>
            <a:pPr marL="514350" indent="-514350" eaLnBrk="1" hangingPunct="1">
              <a:buFont typeface="Arial" charset="0"/>
              <a:buAutoNum type="alphaUcPeriod"/>
            </a:pPr>
            <a:r>
              <a:rPr lang="en-US" dirty="0" smtClean="0">
                <a:latin typeface="Calibri" charset="0"/>
                <a:ea typeface="MS PGothic" charset="0"/>
              </a:rPr>
              <a:t>GH effects on new mRNA/protein (JAK/STAT)</a:t>
            </a:r>
          </a:p>
          <a:p>
            <a:pPr marL="514350" indent="-514350" eaLnBrk="1" hangingPunct="1">
              <a:buFont typeface="Arial" charset="0"/>
              <a:buAutoNum type="alphaUcPeriod"/>
            </a:pPr>
            <a:r>
              <a:rPr lang="en-US" dirty="0" smtClean="0">
                <a:latin typeface="Calibri" charset="0"/>
                <a:ea typeface="MS PGothic" charset="0"/>
              </a:rPr>
              <a:t>Insulin effects on enzyme activity (RTK)</a:t>
            </a:r>
          </a:p>
          <a:p>
            <a:pPr marL="514350" indent="-514350" eaLnBrk="1" hangingPunct="1">
              <a:buFont typeface="Arial" charset="0"/>
              <a:buAutoNum type="alphaUcPeriod"/>
            </a:pPr>
            <a:r>
              <a:rPr lang="en-US" dirty="0" smtClean="0">
                <a:latin typeface="Calibri" charset="0"/>
                <a:ea typeface="MS PGothic" charset="0"/>
              </a:rPr>
              <a:t>Testosterone effects on mRNA/protein (NHR)</a:t>
            </a:r>
          </a:p>
          <a:p>
            <a:pPr marL="514350" indent="-514350" eaLnBrk="1" hangingPunct="1">
              <a:buFont typeface="Arial" charset="0"/>
              <a:buAutoNum type="alphaUcPeriod"/>
            </a:pPr>
            <a:r>
              <a:rPr lang="en-US" dirty="0" smtClean="0">
                <a:latin typeface="Calibri" charset="0"/>
                <a:ea typeface="MS PGothic" charset="0"/>
              </a:rPr>
              <a:t>They all occur at the same speed</a:t>
            </a:r>
            <a:endParaRPr lang="en-US" dirty="0">
              <a:latin typeface="Calibri" charset="0"/>
              <a:ea typeface="MS PGothic" charset="0"/>
            </a:endParaRPr>
          </a:p>
        </p:txBody>
      </p:sp>
      <p:pic>
        <p:nvPicPr>
          <p:cNvPr id="16" name="TPChart" descr="2FB1AB71F4E8434BB7B11722D7D3646EChart20160322104108380.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dirty="0">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 a group</a:t>
            </a:r>
            <a:r>
              <a:rPr lang="is-IS" dirty="0" smtClean="0"/>
              <a:t>…</a:t>
            </a:r>
            <a:endParaRPr lang="en-US" dirty="0"/>
          </a:p>
        </p:txBody>
      </p:sp>
      <p:sp>
        <p:nvSpPr>
          <p:cNvPr id="3" name="Content Placeholder 2"/>
          <p:cNvSpPr>
            <a:spLocks noGrp="1"/>
          </p:cNvSpPr>
          <p:nvPr>
            <p:ph idx="1"/>
          </p:nvPr>
        </p:nvSpPr>
        <p:spPr/>
        <p:txBody>
          <a:bodyPr/>
          <a:lstStyle/>
          <a:p>
            <a:r>
              <a:rPr lang="en-US" dirty="0" smtClean="0"/>
              <a:t>Think of a hormone and think of what it does</a:t>
            </a:r>
          </a:p>
          <a:p>
            <a:r>
              <a:rPr lang="en-US" dirty="0" smtClean="0"/>
              <a:t>Try to think about what kind of receptor you think it would have, based on its mode of action</a:t>
            </a:r>
            <a:endParaRPr lang="en-US" dirty="0"/>
          </a:p>
        </p:txBody>
      </p:sp>
    </p:spTree>
    <p:extLst>
      <p:ext uri="{BB962C8B-B14F-4D97-AF65-F5344CB8AC3E}">
        <p14:creationId xmlns:p14="http://schemas.microsoft.com/office/powerpoint/2010/main" val="411209998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Clicker Test: Press “A”</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a:t>
            </a:r>
          </a:p>
          <a:p>
            <a:pPr marL="514350" indent="-514350" eaLnBrk="1" hangingPunct="1">
              <a:buFont typeface="Arial" charset="0"/>
              <a:buAutoNum type="alphaUcPeriod"/>
            </a:pPr>
            <a:r>
              <a:rPr lang="en-US" dirty="0" smtClean="0">
                <a:latin typeface="Calibri" charset="0"/>
                <a:ea typeface="MS PGothic" charset="0"/>
              </a:rPr>
              <a:t>B</a:t>
            </a:r>
          </a:p>
          <a:p>
            <a:pPr marL="514350" indent="-514350" eaLnBrk="1" hangingPunct="1">
              <a:buFont typeface="Arial" charset="0"/>
              <a:buAutoNum type="alphaUcPeriod"/>
            </a:pPr>
            <a:r>
              <a:rPr lang="en-US" dirty="0" smtClean="0">
                <a:latin typeface="Calibri" charset="0"/>
                <a:ea typeface="MS PGothic" charset="0"/>
              </a:rPr>
              <a:t>C</a:t>
            </a:r>
          </a:p>
          <a:p>
            <a:pPr marL="514350" indent="-514350" eaLnBrk="1" hangingPunct="1">
              <a:buFont typeface="Arial" charset="0"/>
              <a:buAutoNum type="alphaUcPeriod"/>
            </a:pPr>
            <a:r>
              <a:rPr lang="en-US" dirty="0" smtClean="0">
                <a:latin typeface="Calibri" charset="0"/>
                <a:ea typeface="MS PGothic" charset="0"/>
              </a:rPr>
              <a:t>D</a:t>
            </a:r>
            <a:endParaRPr lang="en-US" dirty="0">
              <a:latin typeface="Calibri" charset="0"/>
              <a:ea typeface="MS PGothic" charset="0"/>
            </a:endParaRPr>
          </a:p>
        </p:txBody>
      </p:sp>
      <p:pic>
        <p:nvPicPr>
          <p:cNvPr id="16" name="TPChart" descr="DB25E82DECD246518AB713242947DBC4Chart20160322100701612.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9"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12" name="TPCountdown" hidden="1"/>
          <p:cNvGrpSpPr/>
          <p:nvPr>
            <p:custDataLst>
              <p:tags r:id="rId5"/>
            </p:custDataLst>
          </p:nvPr>
        </p:nvGrpSpPr>
        <p:grpSpPr>
          <a:xfrm>
            <a:off x="8382000" y="6096000"/>
            <a:ext cx="635000" cy="635000"/>
            <a:chOff x="8318500" y="6032500"/>
            <a:chExt cx="635000" cy="635000"/>
          </a:xfrm>
        </p:grpSpPr>
        <p:sp>
          <p:nvSpPr>
            <p:cNvPr id="11"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Location of Action</a:t>
            </a:r>
            <a:endParaRPr lang="en-US" dirty="0"/>
          </a:p>
        </p:txBody>
      </p:sp>
      <p:pic>
        <p:nvPicPr>
          <p:cNvPr id="5" name="Picture 4"/>
          <p:cNvPicPr>
            <a:picLocks noChangeAspect="1"/>
          </p:cNvPicPr>
          <p:nvPr/>
        </p:nvPicPr>
        <p:blipFill>
          <a:blip r:embed="rId3"/>
          <a:stretch>
            <a:fillRect/>
          </a:stretch>
        </p:blipFill>
        <p:spPr>
          <a:xfrm>
            <a:off x="2013952" y="1523999"/>
            <a:ext cx="5352047" cy="5247105"/>
          </a:xfrm>
          <a:prstGeom prst="rect">
            <a:avLst/>
          </a:prstGeom>
        </p:spPr>
      </p:pic>
      <p:sp>
        <p:nvSpPr>
          <p:cNvPr id="4" name="Rectangle 3"/>
          <p:cNvSpPr/>
          <p:nvPr/>
        </p:nvSpPr>
        <p:spPr>
          <a:xfrm>
            <a:off x="1731818" y="2955636"/>
            <a:ext cx="6223000" cy="177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884218" y="4886036"/>
            <a:ext cx="6223000" cy="19719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711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144000" cy="1143000"/>
          </a:xfrm>
        </p:spPr>
        <p:txBody>
          <a:bodyPr>
            <a:noAutofit/>
          </a:bodyPr>
          <a:lstStyle/>
          <a:p>
            <a:pPr eaLnBrk="1" hangingPunct="1"/>
            <a:r>
              <a:rPr lang="en-US" sz="2800" dirty="0" smtClean="0">
                <a:latin typeface="Calibri" charset="0"/>
                <a:ea typeface="MS PGothic" charset="0"/>
              </a:rPr>
              <a:t>Insulin is released from pancreatic beta cells and is sensed by pancreatic alpha cells to reduce glucagon secretion.  This is an example of …</a:t>
            </a:r>
            <a:endParaRPr lang="en-US" sz="2800"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err="1" smtClean="0">
                <a:latin typeface="Calibri" charset="0"/>
                <a:ea typeface="MS PGothic" charset="0"/>
              </a:rPr>
              <a:t>Autocrine</a:t>
            </a:r>
            <a:r>
              <a:rPr lang="en-US" dirty="0" smtClean="0">
                <a:latin typeface="Calibri" charset="0"/>
                <a:ea typeface="MS PGothic" charset="0"/>
              </a:rPr>
              <a:t> action</a:t>
            </a:r>
          </a:p>
          <a:p>
            <a:pPr marL="514350" indent="-514350" eaLnBrk="1" hangingPunct="1">
              <a:buFont typeface="Arial" charset="0"/>
              <a:buAutoNum type="alphaUcPeriod"/>
            </a:pPr>
            <a:r>
              <a:rPr lang="en-US" dirty="0" smtClean="0">
                <a:latin typeface="Calibri" charset="0"/>
                <a:ea typeface="MS PGothic" charset="0"/>
              </a:rPr>
              <a:t>Paracrine action</a:t>
            </a:r>
          </a:p>
          <a:p>
            <a:pPr marL="514350" indent="-514350" eaLnBrk="1" hangingPunct="1">
              <a:buFont typeface="Arial" charset="0"/>
              <a:buAutoNum type="alphaUcPeriod"/>
            </a:pPr>
            <a:r>
              <a:rPr lang="en-US" dirty="0" smtClean="0">
                <a:latin typeface="Calibri" charset="0"/>
                <a:ea typeface="MS PGothic" charset="0"/>
              </a:rPr>
              <a:t>Endocrine action</a:t>
            </a:r>
          </a:p>
        </p:txBody>
      </p:sp>
      <p:pic>
        <p:nvPicPr>
          <p:cNvPr id="16" name="TPChart" descr="9E5FD957C2AA4653906DDE09C250734EChart20160322104854785.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5"/>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extLst>
      <p:ext uri="{BB962C8B-B14F-4D97-AF65-F5344CB8AC3E}">
        <p14:creationId xmlns:p14="http://schemas.microsoft.com/office/powerpoint/2010/main" val="153491336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Hormonal Specificity?</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Restrict the location of the hormone release (</a:t>
            </a:r>
            <a:r>
              <a:rPr lang="en-US" dirty="0" err="1" smtClean="0"/>
              <a:t>ie</a:t>
            </a:r>
            <a:r>
              <a:rPr lang="en-US" dirty="0" smtClean="0"/>
              <a:t> neurotransmitters only released into synapse)</a:t>
            </a:r>
          </a:p>
          <a:p>
            <a:r>
              <a:rPr lang="en-US" dirty="0" smtClean="0"/>
              <a:t>Restrict the receptors to particular tissues</a:t>
            </a:r>
          </a:p>
          <a:p>
            <a:r>
              <a:rPr lang="en-US" dirty="0" smtClean="0"/>
              <a:t>Have the receptors mediate different processes in different cell types</a:t>
            </a:r>
            <a:endParaRPr lang="en-US" dirty="0"/>
          </a:p>
        </p:txBody>
      </p:sp>
      <p:pic>
        <p:nvPicPr>
          <p:cNvPr id="5" name="Picture 4"/>
          <p:cNvPicPr>
            <a:picLocks noChangeAspect="1"/>
          </p:cNvPicPr>
          <p:nvPr/>
        </p:nvPicPr>
        <p:blipFill>
          <a:blip r:embed="rId3"/>
          <a:stretch>
            <a:fillRect/>
          </a:stretch>
        </p:blipFill>
        <p:spPr>
          <a:xfrm>
            <a:off x="4495800" y="1943101"/>
            <a:ext cx="4504533" cy="2562058"/>
          </a:xfrm>
          <a:prstGeom prst="rect">
            <a:avLst/>
          </a:prstGeom>
        </p:spPr>
      </p:pic>
      <p:sp>
        <p:nvSpPr>
          <p:cNvPr id="6" name="TextBox 5"/>
          <p:cNvSpPr txBox="1"/>
          <p:nvPr/>
        </p:nvSpPr>
        <p:spPr>
          <a:xfrm>
            <a:off x="4812632" y="4781248"/>
            <a:ext cx="4331368" cy="646331"/>
          </a:xfrm>
          <a:prstGeom prst="rect">
            <a:avLst/>
          </a:prstGeom>
          <a:noFill/>
        </p:spPr>
        <p:txBody>
          <a:bodyPr wrap="square" rtlCol="0">
            <a:spAutoFit/>
          </a:bodyPr>
          <a:lstStyle/>
          <a:p>
            <a:r>
              <a:rPr lang="en-US" dirty="0" smtClean="0"/>
              <a:t>For more details see Dr. O’Connell’s lectures on blood pressure regulation</a:t>
            </a:r>
          </a:p>
        </p:txBody>
      </p:sp>
    </p:spTree>
    <p:extLst>
      <p:ext uri="{BB962C8B-B14F-4D97-AF65-F5344CB8AC3E}">
        <p14:creationId xmlns:p14="http://schemas.microsoft.com/office/powerpoint/2010/main" val="3499981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Turning the Signal off</a:t>
            </a:r>
            <a:endParaRPr lang="en-US" dirty="0"/>
          </a:p>
        </p:txBody>
      </p:sp>
      <p:sp>
        <p:nvSpPr>
          <p:cNvPr id="6" name="Content Placeholder 5"/>
          <p:cNvSpPr>
            <a:spLocks noGrp="1"/>
          </p:cNvSpPr>
          <p:nvPr>
            <p:ph idx="1"/>
          </p:nvPr>
        </p:nvSpPr>
        <p:spPr>
          <a:xfrm>
            <a:off x="457200" y="1600200"/>
            <a:ext cx="8352589" cy="4525963"/>
          </a:xfrm>
        </p:spPr>
        <p:txBody>
          <a:bodyPr/>
          <a:lstStyle/>
          <a:p>
            <a:r>
              <a:rPr lang="en-US" dirty="0" smtClean="0"/>
              <a:t>Induce hormone resistance at the target cell</a:t>
            </a:r>
          </a:p>
          <a:p>
            <a:r>
              <a:rPr lang="en-US" dirty="0" smtClean="0"/>
              <a:t>Prevent further hormone production</a:t>
            </a:r>
          </a:p>
          <a:p>
            <a:r>
              <a:rPr lang="en-US" dirty="0" smtClean="0"/>
              <a:t>Reduce the levels</a:t>
            </a:r>
            <a:endParaRPr lang="en-US" dirty="0"/>
          </a:p>
        </p:txBody>
      </p:sp>
    </p:spTree>
    <p:extLst>
      <p:ext uri="{BB962C8B-B14F-4D97-AF65-F5344CB8AC3E}">
        <p14:creationId xmlns:p14="http://schemas.microsoft.com/office/powerpoint/2010/main" val="4202006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Arrestins</a:t>
            </a:r>
            <a:r>
              <a:rPr lang="en-US" dirty="0" smtClean="0"/>
              <a:t> and GPCRs</a:t>
            </a:r>
            <a:endParaRPr lang="en-US" dirty="0"/>
          </a:p>
        </p:txBody>
      </p:sp>
      <p:pic>
        <p:nvPicPr>
          <p:cNvPr id="6" name="Picture 5"/>
          <p:cNvPicPr>
            <a:picLocks noChangeAspect="1"/>
          </p:cNvPicPr>
          <p:nvPr/>
        </p:nvPicPr>
        <p:blipFill rotWithShape="1">
          <a:blip r:embed="rId2"/>
          <a:srcRect r="50000"/>
          <a:stretch/>
        </p:blipFill>
        <p:spPr>
          <a:xfrm>
            <a:off x="2887579" y="1289384"/>
            <a:ext cx="3625017" cy="4004511"/>
          </a:xfrm>
          <a:prstGeom prst="rect">
            <a:avLst/>
          </a:prstGeom>
        </p:spPr>
      </p:pic>
      <p:sp>
        <p:nvSpPr>
          <p:cNvPr id="7" name="Rectangle 6"/>
          <p:cNvSpPr/>
          <p:nvPr/>
        </p:nvSpPr>
        <p:spPr>
          <a:xfrm>
            <a:off x="2887579" y="5614282"/>
            <a:ext cx="5267158" cy="923330"/>
          </a:xfrm>
          <a:prstGeom prst="rect">
            <a:avLst/>
          </a:prstGeom>
        </p:spPr>
        <p:txBody>
          <a:bodyPr wrap="square">
            <a:spAutoFit/>
          </a:bodyPr>
          <a:lstStyle/>
          <a:p>
            <a:r>
              <a:rPr lang="en-US" dirty="0" err="1" smtClean="0"/>
              <a:t>Lefkowitz</a:t>
            </a:r>
            <a:r>
              <a:rPr lang="en-US" dirty="0" smtClean="0"/>
              <a:t> </a:t>
            </a:r>
            <a:r>
              <a:rPr lang="en-US" dirty="0"/>
              <a:t>RJ, </a:t>
            </a:r>
            <a:r>
              <a:rPr lang="en-US" dirty="0" err="1"/>
              <a:t>Shenoy</a:t>
            </a:r>
            <a:r>
              <a:rPr lang="en-US" dirty="0"/>
              <a:t> SK (2005) Transduction of receptor signals by beta-</a:t>
            </a:r>
            <a:r>
              <a:rPr lang="en-US" dirty="0" err="1"/>
              <a:t>arrestins</a:t>
            </a:r>
            <a:r>
              <a:rPr lang="en-US" dirty="0"/>
              <a:t>. Science 308: 512–517. doi:10.1126/science.1109237.</a:t>
            </a:r>
          </a:p>
        </p:txBody>
      </p:sp>
    </p:spTree>
    <p:extLst>
      <p:ext uri="{BB962C8B-B14F-4D97-AF65-F5344CB8AC3E}">
        <p14:creationId xmlns:p14="http://schemas.microsoft.com/office/powerpoint/2010/main" val="191790711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Reduce New Hormone Secretion</a:t>
            </a:r>
            <a:endParaRPr lang="en-US" dirty="0"/>
          </a:p>
        </p:txBody>
      </p:sp>
      <p:pic>
        <p:nvPicPr>
          <p:cNvPr id="4" name="Picture 3"/>
          <p:cNvPicPr>
            <a:picLocks noChangeAspect="1"/>
          </p:cNvPicPr>
          <p:nvPr/>
        </p:nvPicPr>
        <p:blipFill>
          <a:blip r:embed="rId3"/>
          <a:stretch>
            <a:fillRect/>
          </a:stretch>
        </p:blipFill>
        <p:spPr>
          <a:xfrm>
            <a:off x="2907631" y="1755273"/>
            <a:ext cx="4124158" cy="4349112"/>
          </a:xfrm>
          <a:prstGeom prst="rect">
            <a:avLst/>
          </a:prstGeom>
        </p:spPr>
      </p:pic>
    </p:spTree>
    <p:extLst>
      <p:ext uri="{BB962C8B-B14F-4D97-AF65-F5344CB8AC3E}">
        <p14:creationId xmlns:p14="http://schemas.microsoft.com/office/powerpoint/2010/main" val="18031341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Degrade Existing Hormones</a:t>
            </a:r>
            <a:endParaRPr lang="en-US" dirty="0"/>
          </a:p>
        </p:txBody>
      </p:sp>
      <p:pic>
        <p:nvPicPr>
          <p:cNvPr id="4" name="Picture 3"/>
          <p:cNvPicPr>
            <a:picLocks noChangeAspect="1"/>
          </p:cNvPicPr>
          <p:nvPr/>
        </p:nvPicPr>
        <p:blipFill>
          <a:blip r:embed="rId3"/>
          <a:stretch>
            <a:fillRect/>
          </a:stretch>
        </p:blipFill>
        <p:spPr>
          <a:xfrm>
            <a:off x="1663700" y="1663700"/>
            <a:ext cx="5816600" cy="3530600"/>
          </a:xfrm>
          <a:prstGeom prst="rect">
            <a:avLst/>
          </a:prstGeom>
        </p:spPr>
      </p:pic>
      <p:sp>
        <p:nvSpPr>
          <p:cNvPr id="5" name="Rectangle 4"/>
          <p:cNvSpPr/>
          <p:nvPr/>
        </p:nvSpPr>
        <p:spPr>
          <a:xfrm>
            <a:off x="1283368" y="2125579"/>
            <a:ext cx="3034632" cy="40907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216317" y="1417639"/>
            <a:ext cx="2018630" cy="49510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890211" y="4398211"/>
            <a:ext cx="4497136" cy="20961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973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Project</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Pick some hormone that you think you know of its function</a:t>
            </a:r>
          </a:p>
          <a:p>
            <a:pPr marL="514350" indent="-514350">
              <a:buFont typeface="+mj-lt"/>
              <a:buAutoNum type="arabicPeriod"/>
            </a:pPr>
            <a:r>
              <a:rPr lang="en-US" dirty="0" smtClean="0"/>
              <a:t>Imagine a patient that has no negative feedback to that hormone.  What happens and why?</a:t>
            </a:r>
          </a:p>
          <a:p>
            <a:pPr marL="514350" indent="-514350">
              <a:buFont typeface="+mj-lt"/>
              <a:buAutoNum type="arabicPeriod"/>
            </a:pPr>
            <a:r>
              <a:rPr lang="en-US" dirty="0" smtClean="0"/>
              <a:t>Now imagine another patient that has way too much negative feedback to that hormone.  What happens and why?</a:t>
            </a:r>
            <a:endParaRPr lang="en-US" dirty="0"/>
          </a:p>
        </p:txBody>
      </p:sp>
    </p:spTree>
    <p:extLst>
      <p:ext uri="{BB962C8B-B14F-4D97-AF65-F5344CB8AC3E}">
        <p14:creationId xmlns:p14="http://schemas.microsoft.com/office/powerpoint/2010/main" val="95059715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Positive Feedback Regulation</a:t>
            </a:r>
            <a:endParaRPr lang="en-US" dirty="0"/>
          </a:p>
        </p:txBody>
      </p:sp>
      <p:pic>
        <p:nvPicPr>
          <p:cNvPr id="10" name="Picture 9"/>
          <p:cNvPicPr>
            <a:picLocks noChangeAspect="1"/>
          </p:cNvPicPr>
          <p:nvPr/>
        </p:nvPicPr>
        <p:blipFill>
          <a:blip r:embed="rId3"/>
          <a:stretch>
            <a:fillRect/>
          </a:stretch>
        </p:blipFill>
        <p:spPr>
          <a:xfrm>
            <a:off x="1587500" y="1270000"/>
            <a:ext cx="5956300" cy="5588000"/>
          </a:xfrm>
          <a:prstGeom prst="rect">
            <a:avLst/>
          </a:prstGeom>
        </p:spPr>
      </p:pic>
    </p:spTree>
    <p:extLst>
      <p:ext uri="{BB962C8B-B14F-4D97-AF65-F5344CB8AC3E}">
        <p14:creationId xmlns:p14="http://schemas.microsoft.com/office/powerpoint/2010/main" val="3099331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Integration of the CNS with Endocrine Signals</a:t>
            </a:r>
            <a:endParaRPr lang="en-US" dirty="0"/>
          </a:p>
        </p:txBody>
      </p:sp>
      <p:sp>
        <p:nvSpPr>
          <p:cNvPr id="4" name="Text Placeholder 3"/>
          <p:cNvSpPr>
            <a:spLocks noGrp="1"/>
          </p:cNvSpPr>
          <p:nvPr>
            <p:ph type="body" idx="1"/>
          </p:nvPr>
        </p:nvSpPr>
        <p:spPr/>
        <p:txBody>
          <a:bodyPr/>
          <a:lstStyle/>
          <a:p>
            <a:r>
              <a:rPr lang="en-US" dirty="0" smtClean="0"/>
              <a:t>In Response To CNS</a:t>
            </a:r>
            <a:endParaRPr lang="en-US" dirty="0"/>
          </a:p>
        </p:txBody>
      </p:sp>
      <p:sp>
        <p:nvSpPr>
          <p:cNvPr id="5" name="Content Placeholder 4"/>
          <p:cNvSpPr>
            <a:spLocks noGrp="1"/>
          </p:cNvSpPr>
          <p:nvPr>
            <p:ph sz="half" idx="2"/>
          </p:nvPr>
        </p:nvSpPr>
        <p:spPr/>
        <p:txBody>
          <a:bodyPr/>
          <a:lstStyle/>
          <a:p>
            <a:r>
              <a:rPr lang="en-US" dirty="0" smtClean="0"/>
              <a:t>Externally sensed cues (</a:t>
            </a:r>
            <a:r>
              <a:rPr lang="en-US" dirty="0" err="1" smtClean="0"/>
              <a:t>ie</a:t>
            </a:r>
            <a:r>
              <a:rPr lang="en-US" dirty="0" smtClean="0"/>
              <a:t>, look a bear!)</a:t>
            </a:r>
          </a:p>
          <a:p>
            <a:r>
              <a:rPr lang="en-US" dirty="0" smtClean="0"/>
              <a:t>Release of adrenaline</a:t>
            </a:r>
          </a:p>
          <a:p>
            <a:r>
              <a:rPr lang="en-US" dirty="0" smtClean="0"/>
              <a:t>Modify peripheral responses</a:t>
            </a:r>
          </a:p>
          <a:p>
            <a:endParaRPr lang="en-US" dirty="0"/>
          </a:p>
        </p:txBody>
      </p:sp>
      <p:sp>
        <p:nvSpPr>
          <p:cNvPr id="6" name="Text Placeholder 5"/>
          <p:cNvSpPr>
            <a:spLocks noGrp="1"/>
          </p:cNvSpPr>
          <p:nvPr>
            <p:ph type="body" sz="quarter" idx="3"/>
          </p:nvPr>
        </p:nvSpPr>
        <p:spPr/>
        <p:txBody>
          <a:bodyPr/>
          <a:lstStyle/>
          <a:p>
            <a:r>
              <a:rPr lang="en-US" dirty="0" smtClean="0"/>
              <a:t>To Modify CNS</a:t>
            </a:r>
            <a:endParaRPr lang="en-US" dirty="0"/>
          </a:p>
        </p:txBody>
      </p:sp>
      <p:sp>
        <p:nvSpPr>
          <p:cNvPr id="7" name="Content Placeholder 6"/>
          <p:cNvSpPr>
            <a:spLocks noGrp="1"/>
          </p:cNvSpPr>
          <p:nvPr>
            <p:ph sz="quarter" idx="4"/>
          </p:nvPr>
        </p:nvSpPr>
        <p:spPr/>
        <p:txBody>
          <a:bodyPr/>
          <a:lstStyle/>
          <a:p>
            <a:r>
              <a:rPr lang="en-US" dirty="0" smtClean="0"/>
              <a:t>Internally sensed cues (</a:t>
            </a:r>
            <a:r>
              <a:rPr lang="en-US" dirty="0" err="1" smtClean="0"/>
              <a:t>ie</a:t>
            </a:r>
            <a:r>
              <a:rPr lang="en-US" dirty="0" smtClean="0"/>
              <a:t>, my stomach is full)</a:t>
            </a:r>
          </a:p>
          <a:p>
            <a:r>
              <a:rPr lang="en-US" dirty="0" smtClean="0"/>
              <a:t>Feeding hormones (</a:t>
            </a:r>
            <a:r>
              <a:rPr lang="en-US" dirty="0" err="1" smtClean="0"/>
              <a:t>Leptin</a:t>
            </a:r>
            <a:r>
              <a:rPr lang="en-US" dirty="0" smtClean="0"/>
              <a:t>, Ghrelin, PYY)</a:t>
            </a:r>
          </a:p>
          <a:p>
            <a:r>
              <a:rPr lang="en-US" dirty="0" smtClean="0"/>
              <a:t>Modify behavior</a:t>
            </a:r>
          </a:p>
          <a:p>
            <a:endParaRPr lang="en-US" dirty="0"/>
          </a:p>
        </p:txBody>
      </p:sp>
    </p:spTree>
    <p:extLst>
      <p:ext uri="{BB962C8B-B14F-4D97-AF65-F5344CB8AC3E}">
        <p14:creationId xmlns:p14="http://schemas.microsoft.com/office/powerpoint/2010/main" val="37348474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blinds(horizontal)">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blinds(horizontal)">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blinds(horizontal)">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blinds(horizontal)">
                                      <p:cBhvr>
                                        <p:cTn id="25" dur="500"/>
                                        <p:tgtEl>
                                          <p:spTgt spid="6">
                                            <p:txEl>
                                              <p:pRg st="0" end="0"/>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blinds(horizontal)">
                                      <p:cBhvr>
                                        <p:cTn id="28" dur="500"/>
                                        <p:tgtEl>
                                          <p:spTgt spid="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blinds(horizontal)">
                                      <p:cBhvr>
                                        <p:cTn id="33" dur="500"/>
                                        <p:tgtEl>
                                          <p:spTgt spid="7">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7">
                                            <p:txEl>
                                              <p:pRg st="2" end="2"/>
                                            </p:txEl>
                                          </p:spTgt>
                                        </p:tgtEl>
                                        <p:attrNameLst>
                                          <p:attrName>style.visibility</p:attrName>
                                        </p:attrNameLst>
                                      </p:cBhvr>
                                      <p:to>
                                        <p:strVal val="visible"/>
                                      </p:to>
                                    </p:set>
                                    <p:animEffect transition="in" filter="blinds(horizontal)">
                                      <p:cBhvr>
                                        <p:cTn id="38"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should a dentist (or a doctoral student) care about endocrinology</a:t>
            </a:r>
            <a:endParaRPr lang="en-US" dirty="0"/>
          </a:p>
        </p:txBody>
      </p:sp>
      <p:sp>
        <p:nvSpPr>
          <p:cNvPr id="3" name="Content Placeholder 2"/>
          <p:cNvSpPr>
            <a:spLocks noGrp="1"/>
          </p:cNvSpPr>
          <p:nvPr>
            <p:ph idx="1"/>
          </p:nvPr>
        </p:nvSpPr>
        <p:spPr/>
        <p:txBody>
          <a:bodyPr>
            <a:normAutofit fontScale="40000" lnSpcReduction="20000"/>
          </a:bodyPr>
          <a:lstStyle/>
          <a:p>
            <a:r>
              <a:rPr lang="en-US" dirty="0" smtClean="0"/>
              <a:t>Diabetes (Insulin Insufficiency/Resistance)</a:t>
            </a:r>
          </a:p>
          <a:p>
            <a:pPr lvl="1"/>
            <a:r>
              <a:rPr lang="en-US" dirty="0" smtClean="0"/>
              <a:t>Periodontitis</a:t>
            </a:r>
          </a:p>
          <a:p>
            <a:pPr lvl="1"/>
            <a:r>
              <a:rPr lang="en-US" dirty="0" err="1" smtClean="0"/>
              <a:t>Mucusal</a:t>
            </a:r>
            <a:r>
              <a:rPr lang="en-US" dirty="0" smtClean="0"/>
              <a:t> disease</a:t>
            </a:r>
          </a:p>
          <a:p>
            <a:pPr lvl="1"/>
            <a:r>
              <a:rPr lang="en-US" dirty="0" smtClean="0"/>
              <a:t>Altered taste</a:t>
            </a:r>
          </a:p>
          <a:p>
            <a:pPr lvl="1"/>
            <a:r>
              <a:rPr lang="en-US" dirty="0" smtClean="0"/>
              <a:t>Parotid gland </a:t>
            </a:r>
            <a:r>
              <a:rPr lang="en-US" dirty="0" err="1" smtClean="0"/>
              <a:t>enlargent</a:t>
            </a:r>
            <a:endParaRPr lang="en-US" dirty="0" smtClean="0"/>
          </a:p>
          <a:p>
            <a:pPr lvl="1"/>
            <a:r>
              <a:rPr lang="en-US" dirty="0" smtClean="0"/>
              <a:t>Potential hypo/hyperglycemia</a:t>
            </a:r>
          </a:p>
          <a:p>
            <a:r>
              <a:rPr lang="en-US" dirty="0" err="1" smtClean="0"/>
              <a:t>Hypoparathyroidism</a:t>
            </a:r>
            <a:r>
              <a:rPr lang="en-US" dirty="0" smtClean="0"/>
              <a:t> (Not Enough PTH)</a:t>
            </a:r>
          </a:p>
          <a:p>
            <a:pPr lvl="1"/>
            <a:r>
              <a:rPr lang="en-US" dirty="0" smtClean="0"/>
              <a:t>Low calcium density, hypoplasia of enamel and dentin</a:t>
            </a:r>
          </a:p>
          <a:p>
            <a:pPr lvl="1"/>
            <a:r>
              <a:rPr lang="en-US" dirty="0" smtClean="0"/>
              <a:t>Candidiasis</a:t>
            </a:r>
          </a:p>
          <a:p>
            <a:pPr lvl="1"/>
            <a:r>
              <a:rPr lang="en-US" dirty="0" smtClean="0"/>
              <a:t>Delayed eruption, shortened roots</a:t>
            </a:r>
          </a:p>
          <a:p>
            <a:r>
              <a:rPr lang="en-US" dirty="0" smtClean="0"/>
              <a:t>Hyperthyroidism (T3/T4 Overproduction)</a:t>
            </a:r>
          </a:p>
          <a:p>
            <a:pPr lvl="1"/>
            <a:r>
              <a:rPr lang="en-US" dirty="0" smtClean="0"/>
              <a:t>Malocclusion</a:t>
            </a:r>
          </a:p>
          <a:p>
            <a:pPr lvl="1"/>
            <a:r>
              <a:rPr lang="en-US" dirty="0" smtClean="0"/>
              <a:t>Demineralization</a:t>
            </a:r>
          </a:p>
          <a:p>
            <a:pPr lvl="1"/>
            <a:r>
              <a:rPr lang="en-US" dirty="0" smtClean="0"/>
              <a:t>Anxiety/restlessness</a:t>
            </a:r>
          </a:p>
          <a:p>
            <a:r>
              <a:rPr lang="en-US" dirty="0" smtClean="0"/>
              <a:t>Acromegaly (GH Overproduction)</a:t>
            </a:r>
          </a:p>
          <a:p>
            <a:pPr lvl="1"/>
            <a:r>
              <a:rPr lang="en-US" dirty="0" smtClean="0"/>
              <a:t>Accelerated tooth eruption</a:t>
            </a:r>
          </a:p>
          <a:p>
            <a:pPr lvl="1"/>
            <a:r>
              <a:rPr lang="en-US" dirty="0" smtClean="0"/>
              <a:t>Enlarged jaw, </a:t>
            </a:r>
            <a:r>
              <a:rPr lang="en-US" dirty="0" err="1" smtClean="0"/>
              <a:t>abberant</a:t>
            </a:r>
            <a:r>
              <a:rPr lang="en-US" dirty="0" smtClean="0"/>
              <a:t> tooth spacing</a:t>
            </a:r>
          </a:p>
          <a:p>
            <a:r>
              <a:rPr lang="en-US" dirty="0" smtClean="0"/>
              <a:t>Cushing’s (Cortisol Overproduction)</a:t>
            </a:r>
          </a:p>
          <a:p>
            <a:pPr lvl="1"/>
            <a:r>
              <a:rPr lang="en-US" dirty="0" err="1" smtClean="0"/>
              <a:t>Periodontis</a:t>
            </a:r>
            <a:r>
              <a:rPr lang="en-US" dirty="0" smtClean="0"/>
              <a:t>, swelling of gums</a:t>
            </a:r>
          </a:p>
          <a:p>
            <a:pPr lvl="1"/>
            <a:r>
              <a:rPr lang="en-US" dirty="0" smtClean="0"/>
              <a:t>Easy bruising</a:t>
            </a:r>
          </a:p>
          <a:p>
            <a:r>
              <a:rPr lang="en-US" dirty="0" smtClean="0"/>
              <a:t>Addison’s Disease (Cortisol Insufficiency)</a:t>
            </a:r>
          </a:p>
          <a:p>
            <a:pPr lvl="1"/>
            <a:r>
              <a:rPr lang="en-US" dirty="0" smtClean="0"/>
              <a:t>Blotchy melanin patches in oral mucosa</a:t>
            </a:r>
          </a:p>
          <a:p>
            <a:pPr lvl="1"/>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4482373" y="2227119"/>
            <a:ext cx="4384536" cy="3083790"/>
          </a:xfrm>
          <a:prstGeom prst="rect">
            <a:avLst/>
          </a:prstGeom>
        </p:spPr>
      </p:pic>
    </p:spTree>
    <p:extLst>
      <p:ext uri="{BB962C8B-B14F-4D97-AF65-F5344CB8AC3E}">
        <p14:creationId xmlns:p14="http://schemas.microsoft.com/office/powerpoint/2010/main" val="17027770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blinds(horizontal)">
                                      <p:cBhvr>
                                        <p:cTn id="41" dur="500"/>
                                        <p:tgtEl>
                                          <p:spTgt spid="3">
                                            <p:txEl>
                                              <p:pRg st="10" end="10"/>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blinds(horizontal)">
                                      <p:cBhvr>
                                        <p:cTn id="44" dur="500"/>
                                        <p:tgtEl>
                                          <p:spTgt spid="3">
                                            <p:txEl>
                                              <p:pRg st="11" end="11"/>
                                            </p:txEl>
                                          </p:spTgt>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blinds(horizontal)">
                                      <p:cBhvr>
                                        <p:cTn id="47" dur="500"/>
                                        <p:tgtEl>
                                          <p:spTgt spid="3">
                                            <p:txEl>
                                              <p:pRg st="12" end="12"/>
                                            </p:txEl>
                                          </p:spTgt>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blinds(horizontal)">
                                      <p:cBhvr>
                                        <p:cTn id="50" dur="500"/>
                                        <p:tgtEl>
                                          <p:spTgt spid="3">
                                            <p:txEl>
                                              <p:pRg st="13" end="1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blinds(horizontal)">
                                      <p:cBhvr>
                                        <p:cTn id="55" dur="500"/>
                                        <p:tgtEl>
                                          <p:spTgt spid="3">
                                            <p:txEl>
                                              <p:pRg st="14" end="1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blinds(horizontal)">
                                      <p:cBhvr>
                                        <p:cTn id="60" dur="500"/>
                                        <p:tgtEl>
                                          <p:spTgt spid="4"/>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animEffect transition="in" filter="blinds(horizontal)">
                                      <p:cBhvr>
                                        <p:cTn id="63" dur="500"/>
                                        <p:tgtEl>
                                          <p:spTgt spid="3">
                                            <p:txEl>
                                              <p:pRg st="15" end="15"/>
                                            </p:txEl>
                                          </p:spTgt>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
                                            <p:txEl>
                                              <p:pRg st="16" end="16"/>
                                            </p:txEl>
                                          </p:spTgt>
                                        </p:tgtEl>
                                        <p:attrNameLst>
                                          <p:attrName>style.visibility</p:attrName>
                                        </p:attrNameLst>
                                      </p:cBhvr>
                                      <p:to>
                                        <p:strVal val="visible"/>
                                      </p:to>
                                    </p:set>
                                    <p:animEffect transition="in" filter="blinds(horizontal)">
                                      <p:cBhvr>
                                        <p:cTn id="66" dur="500"/>
                                        <p:tgtEl>
                                          <p:spTgt spid="3">
                                            <p:txEl>
                                              <p:pRg st="16" end="16"/>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3">
                                            <p:txEl>
                                              <p:pRg st="17" end="17"/>
                                            </p:txEl>
                                          </p:spTgt>
                                        </p:tgtEl>
                                        <p:attrNameLst>
                                          <p:attrName>style.visibility</p:attrName>
                                        </p:attrNameLst>
                                      </p:cBhvr>
                                      <p:to>
                                        <p:strVal val="visible"/>
                                      </p:to>
                                    </p:set>
                                    <p:animEffect transition="in" filter="blinds(horizontal)">
                                      <p:cBhvr>
                                        <p:cTn id="71" dur="500"/>
                                        <p:tgtEl>
                                          <p:spTgt spid="3">
                                            <p:txEl>
                                              <p:pRg st="17" end="17"/>
                                            </p:txEl>
                                          </p:spTgt>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3">
                                            <p:txEl>
                                              <p:pRg st="18" end="18"/>
                                            </p:txEl>
                                          </p:spTgt>
                                        </p:tgtEl>
                                        <p:attrNameLst>
                                          <p:attrName>style.visibility</p:attrName>
                                        </p:attrNameLst>
                                      </p:cBhvr>
                                      <p:to>
                                        <p:strVal val="visible"/>
                                      </p:to>
                                    </p:set>
                                    <p:animEffect transition="in" filter="blinds(horizontal)">
                                      <p:cBhvr>
                                        <p:cTn id="74" dur="500"/>
                                        <p:tgtEl>
                                          <p:spTgt spid="3">
                                            <p:txEl>
                                              <p:pRg st="18" end="18"/>
                                            </p:txEl>
                                          </p:spTgt>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3">
                                            <p:txEl>
                                              <p:pRg st="19" end="19"/>
                                            </p:txEl>
                                          </p:spTgt>
                                        </p:tgtEl>
                                        <p:attrNameLst>
                                          <p:attrName>style.visibility</p:attrName>
                                        </p:attrNameLst>
                                      </p:cBhvr>
                                      <p:to>
                                        <p:strVal val="visible"/>
                                      </p:to>
                                    </p:set>
                                    <p:animEffect transition="in" filter="blinds(horizontal)">
                                      <p:cBhvr>
                                        <p:cTn id="77" dur="500"/>
                                        <p:tgtEl>
                                          <p:spTgt spid="3">
                                            <p:txEl>
                                              <p:pRg st="19" end="19"/>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
                                            <p:txEl>
                                              <p:pRg st="20" end="20"/>
                                            </p:txEl>
                                          </p:spTgt>
                                        </p:tgtEl>
                                        <p:attrNameLst>
                                          <p:attrName>style.visibility</p:attrName>
                                        </p:attrNameLst>
                                      </p:cBhvr>
                                      <p:to>
                                        <p:strVal val="visible"/>
                                      </p:to>
                                    </p:set>
                                    <p:animEffect transition="in" filter="blinds(horizontal)">
                                      <p:cBhvr>
                                        <p:cTn id="82" dur="500"/>
                                        <p:tgtEl>
                                          <p:spTgt spid="3">
                                            <p:txEl>
                                              <p:pRg st="20" end="20"/>
                                            </p:txEl>
                                          </p:spTgt>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
                                            <p:txEl>
                                              <p:pRg st="21" end="21"/>
                                            </p:txEl>
                                          </p:spTgt>
                                        </p:tgtEl>
                                        <p:attrNameLst>
                                          <p:attrName>style.visibility</p:attrName>
                                        </p:attrNameLst>
                                      </p:cBhvr>
                                      <p:to>
                                        <p:strVal val="visible"/>
                                      </p:to>
                                    </p:set>
                                    <p:animEffect transition="in" filter="blinds(horizontal)">
                                      <p:cBhvr>
                                        <p:cTn id="85" dur="500"/>
                                        <p:tgtEl>
                                          <p:spTgt spid="3">
                                            <p:txEl>
                                              <p:pRg st="21"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Define </a:t>
            </a:r>
            <a:r>
              <a:rPr lang="en-US" dirty="0"/>
              <a:t>endocrine, paracrine, </a:t>
            </a:r>
            <a:r>
              <a:rPr lang="en-US" dirty="0" err="1"/>
              <a:t>autocrine</a:t>
            </a:r>
            <a:r>
              <a:rPr lang="en-US" dirty="0"/>
              <a:t>, and exocrine systems, define </a:t>
            </a:r>
            <a:r>
              <a:rPr lang="en-US" dirty="0" err="1"/>
              <a:t>neuro</a:t>
            </a:r>
            <a:r>
              <a:rPr lang="en-US" dirty="0"/>
              <a:t>-secretory cells by giving a few examples.</a:t>
            </a:r>
          </a:p>
          <a:p>
            <a:r>
              <a:rPr lang="en-US" dirty="0" smtClean="0"/>
              <a:t>List </a:t>
            </a:r>
            <a:r>
              <a:rPr lang="en-US" dirty="0"/>
              <a:t>major chemical categories of hormones and give several examples that belong to each class.</a:t>
            </a:r>
          </a:p>
          <a:p>
            <a:r>
              <a:rPr lang="en-US" dirty="0" smtClean="0"/>
              <a:t>List </a:t>
            </a:r>
            <a:r>
              <a:rPr lang="en-US" dirty="0"/>
              <a:t>important factors that determine hormone levels in circulation.</a:t>
            </a:r>
          </a:p>
          <a:p>
            <a:r>
              <a:rPr lang="en-US" dirty="0" smtClean="0"/>
              <a:t>Explain </a:t>
            </a:r>
            <a:r>
              <a:rPr lang="en-US" dirty="0"/>
              <a:t>cellular actions of hormones via membrane and nuclear receptors, including an understanding of the rates by which these processes can affect cells.</a:t>
            </a:r>
          </a:p>
          <a:p>
            <a:r>
              <a:rPr lang="en-US" dirty="0" smtClean="0"/>
              <a:t>Define </a:t>
            </a:r>
            <a:r>
              <a:rPr lang="en-US" dirty="0"/>
              <a:t>basal secretion and stimulated secretion of endocrine glands.</a:t>
            </a:r>
          </a:p>
          <a:p>
            <a:r>
              <a:rPr lang="en-US" dirty="0" smtClean="0"/>
              <a:t>Describe </a:t>
            </a:r>
            <a:r>
              <a:rPr lang="en-US" dirty="0"/>
              <a:t>negative and positive feedback system using an example.</a:t>
            </a:r>
          </a:p>
          <a:p>
            <a:r>
              <a:rPr lang="en-US" dirty="0" smtClean="0"/>
              <a:t>Explain </a:t>
            </a:r>
            <a:r>
              <a:rPr lang="en-US" dirty="0"/>
              <a:t>with examples neuroendocrine integration.</a:t>
            </a:r>
          </a:p>
        </p:txBody>
      </p:sp>
    </p:spTree>
    <p:extLst>
      <p:ext uri="{BB962C8B-B14F-4D97-AF65-F5344CB8AC3E}">
        <p14:creationId xmlns:p14="http://schemas.microsoft.com/office/powerpoint/2010/main" val="804430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Future</a:t>
            </a:r>
            <a:endParaRPr lang="en-US" dirty="0"/>
          </a:p>
        </p:txBody>
      </p:sp>
      <p:sp>
        <p:nvSpPr>
          <p:cNvPr id="3" name="Content Placeholder 2"/>
          <p:cNvSpPr>
            <a:spLocks noGrp="1"/>
          </p:cNvSpPr>
          <p:nvPr>
            <p:ph idx="1"/>
          </p:nvPr>
        </p:nvSpPr>
        <p:spPr>
          <a:xfrm>
            <a:off x="457199" y="1600200"/>
            <a:ext cx="4288589" cy="4525963"/>
          </a:xfrm>
        </p:spPr>
        <p:txBody>
          <a:bodyPr>
            <a:normAutofit fontScale="70000" lnSpcReduction="20000"/>
          </a:bodyPr>
          <a:lstStyle/>
          <a:p>
            <a:r>
              <a:rPr lang="en-US" dirty="0" smtClean="0"/>
              <a:t>Endocrine Control Systems</a:t>
            </a:r>
          </a:p>
          <a:p>
            <a:r>
              <a:rPr lang="en-US" b="1" dirty="0" smtClean="0"/>
              <a:t>Neuroendocrinology and the Posterior Pituitary</a:t>
            </a:r>
          </a:p>
          <a:p>
            <a:r>
              <a:rPr lang="en-US" dirty="0" smtClean="0"/>
              <a:t>Endocrine Control of Growth</a:t>
            </a:r>
          </a:p>
          <a:p>
            <a:r>
              <a:rPr lang="en-US" dirty="0" smtClean="0"/>
              <a:t>Adrenals and Stress Hormones</a:t>
            </a:r>
          </a:p>
          <a:p>
            <a:r>
              <a:rPr lang="en-US" dirty="0"/>
              <a:t>Hypothalamus and Endocrine Control of </a:t>
            </a:r>
            <a:r>
              <a:rPr lang="en-US" dirty="0" smtClean="0"/>
              <a:t>Appetite</a:t>
            </a:r>
          </a:p>
          <a:p>
            <a:r>
              <a:rPr lang="en-US" dirty="0" smtClean="0"/>
              <a:t>Pancreatic Hormones and Metabolic Control</a:t>
            </a:r>
          </a:p>
          <a:p>
            <a:r>
              <a:rPr lang="en-US" dirty="0" smtClean="0">
                <a:solidFill>
                  <a:srgbClr val="FF0000"/>
                </a:solidFill>
              </a:rPr>
              <a:t>Thyroid Hormones (KP)</a:t>
            </a:r>
          </a:p>
          <a:p>
            <a:r>
              <a:rPr lang="en-US" dirty="0" smtClean="0">
                <a:solidFill>
                  <a:srgbClr val="FF0000"/>
                </a:solidFill>
              </a:rPr>
              <a:t>Calcium Homeostasis (MF)</a:t>
            </a:r>
          </a:p>
          <a:p>
            <a:r>
              <a:rPr lang="en-US" dirty="0" smtClean="0">
                <a:solidFill>
                  <a:srgbClr val="FF0000"/>
                </a:solidFill>
              </a:rPr>
              <a:t>Reproductive Hormones (HP)</a:t>
            </a:r>
          </a:p>
          <a:p>
            <a:pPr marL="0" indent="0">
              <a:buNone/>
            </a:pPr>
            <a:endParaRPr lang="en-US" dirty="0"/>
          </a:p>
        </p:txBody>
      </p:sp>
      <p:pic>
        <p:nvPicPr>
          <p:cNvPr id="6" name="Picture 5"/>
          <p:cNvPicPr>
            <a:picLocks noChangeAspect="1"/>
          </p:cNvPicPr>
          <p:nvPr/>
        </p:nvPicPr>
        <p:blipFill>
          <a:blip r:embed="rId3"/>
          <a:stretch>
            <a:fillRect/>
          </a:stretch>
        </p:blipFill>
        <p:spPr>
          <a:xfrm>
            <a:off x="4870236" y="1310691"/>
            <a:ext cx="3946906" cy="5207000"/>
          </a:xfrm>
          <a:prstGeom prst="rect">
            <a:avLst/>
          </a:prstGeom>
        </p:spPr>
      </p:pic>
    </p:spTree>
    <p:extLst>
      <p:ext uri="{BB962C8B-B14F-4D97-AF65-F5344CB8AC3E}">
        <p14:creationId xmlns:p14="http://schemas.microsoft.com/office/powerpoint/2010/main" val="241547660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Design a hormone</a:t>
            </a:r>
            <a:endParaRPr lang="en-US" dirty="0"/>
          </a:p>
        </p:txBody>
      </p:sp>
      <p:sp>
        <p:nvSpPr>
          <p:cNvPr id="9" name="Content Placeholder 8"/>
          <p:cNvSpPr>
            <a:spLocks noGrp="1"/>
          </p:cNvSpPr>
          <p:nvPr>
            <p:ph idx="1"/>
          </p:nvPr>
        </p:nvSpPr>
        <p:spPr/>
        <p:txBody>
          <a:bodyPr>
            <a:normAutofit lnSpcReduction="10000"/>
          </a:bodyPr>
          <a:lstStyle/>
          <a:p>
            <a:r>
              <a:rPr lang="en-US" dirty="0" smtClean="0"/>
              <a:t>What process does it govern?</a:t>
            </a:r>
          </a:p>
          <a:p>
            <a:r>
              <a:rPr lang="en-US" dirty="0" smtClean="0"/>
              <a:t>What signals its release?  Does </a:t>
            </a:r>
            <a:r>
              <a:rPr lang="en-US" dirty="0"/>
              <a:t>it result from external cues, or internal cues</a:t>
            </a:r>
            <a:r>
              <a:rPr lang="en-US" dirty="0" smtClean="0"/>
              <a:t>?</a:t>
            </a:r>
          </a:p>
          <a:p>
            <a:r>
              <a:rPr lang="en-US" dirty="0" smtClean="0"/>
              <a:t>Under what time-scale does this change occur?</a:t>
            </a:r>
          </a:p>
          <a:p>
            <a:r>
              <a:rPr lang="en-US" dirty="0" smtClean="0"/>
              <a:t>What should end the signaling event?</a:t>
            </a:r>
          </a:p>
          <a:p>
            <a:r>
              <a:rPr lang="en-US" dirty="0" smtClean="0"/>
              <a:t>What would be the pathophysiology of this hormone not existing?  How about being far too active?</a:t>
            </a:r>
          </a:p>
        </p:txBody>
      </p:sp>
    </p:spTree>
    <p:extLst>
      <p:ext uri="{BB962C8B-B14F-4D97-AF65-F5344CB8AC3E}">
        <p14:creationId xmlns:p14="http://schemas.microsoft.com/office/powerpoint/2010/main" val="330681315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a:bodyPr>
          <a:lstStyle/>
          <a:p>
            <a:pPr eaLnBrk="1" hangingPunct="1"/>
            <a:r>
              <a:rPr lang="en-US" dirty="0" smtClean="0">
                <a:latin typeface="Calibri" charset="0"/>
                <a:ea typeface="MS PGothic" charset="0"/>
              </a:rPr>
              <a:t>What is the most likely receptor?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92500" lnSpcReduction="20000"/>
          </a:bodyPr>
          <a:lstStyle/>
          <a:p>
            <a:pPr marL="514350" indent="-514350" eaLnBrk="1" hangingPunct="1">
              <a:buFont typeface="Arial" charset="0"/>
              <a:buAutoNum type="alphaUcPeriod"/>
            </a:pPr>
            <a:r>
              <a:rPr lang="en-US" dirty="0" smtClean="0">
                <a:latin typeface="Calibri" charset="0"/>
                <a:ea typeface="MS PGothic" charset="0"/>
              </a:rPr>
              <a:t>Cell surface because changes are fast</a:t>
            </a:r>
          </a:p>
          <a:p>
            <a:pPr marL="514350" indent="-514350" eaLnBrk="1" hangingPunct="1">
              <a:buFont typeface="Arial" charset="0"/>
              <a:buAutoNum type="alphaUcPeriod"/>
            </a:pPr>
            <a:r>
              <a:rPr lang="en-US" dirty="0" smtClean="0">
                <a:latin typeface="Calibri" charset="0"/>
                <a:ea typeface="MS PGothic" charset="0"/>
              </a:rPr>
              <a:t>Nuclear hormone because transcriptional changes are fast</a:t>
            </a:r>
          </a:p>
          <a:p>
            <a:pPr marL="514350" indent="-514350" eaLnBrk="1" hangingPunct="1">
              <a:buFont typeface="Arial" charset="0"/>
              <a:buAutoNum type="alphaUcPeriod"/>
            </a:pPr>
            <a:r>
              <a:rPr lang="en-US" dirty="0" smtClean="0">
                <a:latin typeface="Calibri" charset="0"/>
                <a:ea typeface="MS PGothic" charset="0"/>
              </a:rPr>
              <a:t>Cell surface because changes are slow</a:t>
            </a:r>
          </a:p>
          <a:p>
            <a:pPr marL="514350" indent="-514350" eaLnBrk="1" hangingPunct="1">
              <a:buFont typeface="Arial" charset="0"/>
              <a:buAutoNum type="alphaUcPeriod"/>
            </a:pPr>
            <a:r>
              <a:rPr lang="en-US" dirty="0" smtClean="0">
                <a:latin typeface="Calibri" charset="0"/>
                <a:ea typeface="MS PGothic" charset="0"/>
              </a:rPr>
              <a:t>Nuclear because transcriptional changes are slow</a:t>
            </a:r>
            <a:endParaRPr lang="en-US" dirty="0">
              <a:latin typeface="Calibri" charset="0"/>
              <a:ea typeface="MS PGothic" charset="0"/>
            </a:endParaRPr>
          </a:p>
        </p:txBody>
      </p:sp>
      <p:pic>
        <p:nvPicPr>
          <p:cNvPr id="16" name="TPChart" descr="AC4A30752BF54B29A7B8207220A36473Chart20160322111839752.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Is there a neuroendocrine component?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True</a:t>
            </a:r>
          </a:p>
          <a:p>
            <a:pPr marL="514350" indent="-514350" eaLnBrk="1" hangingPunct="1">
              <a:buFont typeface="Arial" charset="0"/>
              <a:buAutoNum type="alphaUcPeriod"/>
            </a:pPr>
            <a:r>
              <a:rPr lang="en-US" dirty="0" smtClean="0">
                <a:latin typeface="Calibri" charset="0"/>
                <a:ea typeface="MS PGothic" charset="0"/>
              </a:rPr>
              <a:t>False</a:t>
            </a:r>
            <a:endParaRPr lang="en-US" dirty="0">
              <a:latin typeface="Calibri" charset="0"/>
              <a:ea typeface="MS PGothic" charset="0"/>
            </a:endParaRPr>
          </a:p>
        </p:txBody>
      </p:sp>
      <p:pic>
        <p:nvPicPr>
          <p:cNvPr id="16" name="TPChart" descr="E2DB37840ED04ACD809148786E3C7DB0Chart20160322111904792.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Neuroendocrinology and the Posterior Pituitary</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850433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and </a:t>
            </a:r>
            <a:r>
              <a:rPr lang="en-US" dirty="0"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err="1"/>
              <a:t>acronymns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11666914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Hypothalamus Is the Main Site of Endocrine/CNS Integratio</a:t>
            </a:r>
            <a:r>
              <a:rPr lang="en-US" dirty="0"/>
              <a:t>n</a:t>
            </a:r>
          </a:p>
        </p:txBody>
      </p:sp>
      <p:pic>
        <p:nvPicPr>
          <p:cNvPr id="4" name="Picture 3" descr="pituitary-hypothalamu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895" y="2039584"/>
            <a:ext cx="6242304" cy="3627120"/>
          </a:xfrm>
          <a:prstGeom prst="rect">
            <a:avLst/>
          </a:prstGeom>
        </p:spPr>
      </p:pic>
    </p:spTree>
    <p:extLst>
      <p:ext uri="{BB962C8B-B14F-4D97-AF65-F5344CB8AC3E}">
        <p14:creationId xmlns:p14="http://schemas.microsoft.com/office/powerpoint/2010/main" val="312049061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Hypothalamus Projects to and From Other Brain Regions</a:t>
            </a:r>
            <a:endParaRPr lang="en-US" dirty="0"/>
          </a:p>
        </p:txBody>
      </p:sp>
      <p:pic>
        <p:nvPicPr>
          <p:cNvPr id="5" name="Picture 4" descr="reward-circu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490" y="1904177"/>
            <a:ext cx="6512667" cy="4268698"/>
          </a:xfrm>
          <a:prstGeom prst="rect">
            <a:avLst/>
          </a:prstGeom>
        </p:spPr>
      </p:pic>
      <p:sp>
        <p:nvSpPr>
          <p:cNvPr id="6" name="TextBox 5"/>
          <p:cNvSpPr txBox="1"/>
          <p:nvPr/>
        </p:nvSpPr>
        <p:spPr>
          <a:xfrm>
            <a:off x="0" y="6198300"/>
            <a:ext cx="6055895" cy="646331"/>
          </a:xfrm>
          <a:prstGeom prst="rect">
            <a:avLst/>
          </a:prstGeom>
          <a:noFill/>
        </p:spPr>
        <p:txBody>
          <a:bodyPr wrap="square" rtlCol="0">
            <a:spAutoFit/>
          </a:bodyPr>
          <a:lstStyle/>
          <a:p>
            <a:r>
              <a:rPr lang="en-US" dirty="0" err="1" smtClean="0"/>
              <a:t>Kauer</a:t>
            </a:r>
            <a:r>
              <a:rPr lang="en-US" dirty="0" smtClean="0"/>
              <a:t> </a:t>
            </a:r>
            <a:r>
              <a:rPr lang="en-US" dirty="0"/>
              <a:t>JA, </a:t>
            </a:r>
            <a:r>
              <a:rPr lang="en-US" dirty="0" err="1"/>
              <a:t>Malenka</a:t>
            </a:r>
            <a:r>
              <a:rPr lang="en-US" dirty="0"/>
              <a:t> RC (2007) Synaptic plasticity and addiction. Nat Rev </a:t>
            </a:r>
            <a:r>
              <a:rPr lang="en-US" dirty="0" err="1"/>
              <a:t>Neurosci</a:t>
            </a:r>
            <a:r>
              <a:rPr lang="en-US" dirty="0"/>
              <a:t> 8: 844–858. doi:10.1038/nrn2234.</a:t>
            </a:r>
          </a:p>
        </p:txBody>
      </p:sp>
    </p:spTree>
    <p:extLst>
      <p:ext uri="{BB962C8B-B14F-4D97-AF65-F5344CB8AC3E}">
        <p14:creationId xmlns:p14="http://schemas.microsoft.com/office/powerpoint/2010/main" val="325753616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Are Hormones Sensed by the Hypothalamus?</a:t>
            </a:r>
            <a:endParaRPr lang="en-US" dirty="0"/>
          </a:p>
        </p:txBody>
      </p:sp>
      <p:pic>
        <p:nvPicPr>
          <p:cNvPr id="4" name="Picture 3"/>
          <p:cNvPicPr>
            <a:picLocks noChangeAspect="1"/>
          </p:cNvPicPr>
          <p:nvPr/>
        </p:nvPicPr>
        <p:blipFill>
          <a:blip r:embed="rId3"/>
          <a:stretch>
            <a:fillRect/>
          </a:stretch>
        </p:blipFill>
        <p:spPr>
          <a:xfrm>
            <a:off x="1336841" y="1648327"/>
            <a:ext cx="6924843" cy="4985887"/>
          </a:xfrm>
          <a:prstGeom prst="rect">
            <a:avLst/>
          </a:prstGeom>
        </p:spPr>
      </p:pic>
    </p:spTree>
    <p:extLst>
      <p:ext uri="{BB962C8B-B14F-4D97-AF65-F5344CB8AC3E}">
        <p14:creationId xmlns:p14="http://schemas.microsoft.com/office/powerpoint/2010/main" val="24076711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Define </a:t>
            </a:r>
            <a:r>
              <a:rPr lang="en-US" dirty="0"/>
              <a:t>endocrine, paracrine, </a:t>
            </a:r>
            <a:r>
              <a:rPr lang="en-US" dirty="0" err="1"/>
              <a:t>autocrine</a:t>
            </a:r>
            <a:r>
              <a:rPr lang="en-US" dirty="0"/>
              <a:t>, and exocrine systems, define </a:t>
            </a:r>
            <a:r>
              <a:rPr lang="en-US" dirty="0" err="1"/>
              <a:t>neuro</a:t>
            </a:r>
            <a:r>
              <a:rPr lang="en-US" dirty="0"/>
              <a:t>-secretory cells by giving a few examples.</a:t>
            </a:r>
          </a:p>
          <a:p>
            <a:r>
              <a:rPr lang="en-US" dirty="0" smtClean="0"/>
              <a:t>List </a:t>
            </a:r>
            <a:r>
              <a:rPr lang="en-US" dirty="0"/>
              <a:t>major chemical categories of hormones and give several examples that belong to each class.</a:t>
            </a:r>
          </a:p>
          <a:p>
            <a:r>
              <a:rPr lang="en-US" dirty="0" smtClean="0"/>
              <a:t>List </a:t>
            </a:r>
            <a:r>
              <a:rPr lang="en-US" dirty="0"/>
              <a:t>important factors that determine hormone levels in circulation.</a:t>
            </a:r>
          </a:p>
          <a:p>
            <a:r>
              <a:rPr lang="en-US" dirty="0" smtClean="0"/>
              <a:t>Explain </a:t>
            </a:r>
            <a:r>
              <a:rPr lang="en-US" dirty="0"/>
              <a:t>cellular actions of hormones via membrane and nuclear receptors, including an understanding of the rates by which these processes can affect cells.</a:t>
            </a:r>
          </a:p>
          <a:p>
            <a:r>
              <a:rPr lang="en-US" dirty="0" smtClean="0"/>
              <a:t>Define </a:t>
            </a:r>
            <a:r>
              <a:rPr lang="en-US" dirty="0"/>
              <a:t>basal secretion and stimulated secretion of endocrine glands.</a:t>
            </a:r>
          </a:p>
          <a:p>
            <a:r>
              <a:rPr lang="en-US" dirty="0" smtClean="0"/>
              <a:t>Describe </a:t>
            </a:r>
            <a:r>
              <a:rPr lang="en-US" dirty="0"/>
              <a:t>negative and positive feedback system using an example.</a:t>
            </a:r>
          </a:p>
          <a:p>
            <a:r>
              <a:rPr lang="en-US" dirty="0" smtClean="0"/>
              <a:t>Explain </a:t>
            </a:r>
            <a:r>
              <a:rPr lang="en-US" dirty="0"/>
              <a:t>with examples neuroendocrine integration.</a:t>
            </a:r>
          </a:p>
        </p:txBody>
      </p:sp>
    </p:spTree>
    <p:extLst>
      <p:ext uri="{BB962C8B-B14F-4D97-AF65-F5344CB8AC3E}">
        <p14:creationId xmlns:p14="http://schemas.microsoft.com/office/powerpoint/2010/main" val="3022006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is </a:t>
            </a:r>
            <a:r>
              <a:rPr lang="en-US" b="1" dirty="0" smtClean="0">
                <a:latin typeface="Calibri" charset="0"/>
                <a:ea typeface="MS PGothic" charset="0"/>
              </a:rPr>
              <a:t>unlikely</a:t>
            </a:r>
            <a:r>
              <a:rPr lang="en-US" dirty="0" smtClean="0">
                <a:latin typeface="Calibri" charset="0"/>
                <a:ea typeface="MS PGothic" charset="0"/>
              </a:rPr>
              <a:t> to be BBB-permeable without transport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Adrenaline</a:t>
            </a:r>
          </a:p>
          <a:p>
            <a:pPr marL="514350" indent="-514350" eaLnBrk="1" hangingPunct="1">
              <a:buFont typeface="Arial" charset="0"/>
              <a:buAutoNum type="alphaUcPeriod"/>
            </a:pPr>
            <a:r>
              <a:rPr lang="en-US" dirty="0" smtClean="0">
                <a:latin typeface="Calibri" charset="0"/>
                <a:ea typeface="MS PGothic" charset="0"/>
              </a:rPr>
              <a:t>Cortisol</a:t>
            </a:r>
          </a:p>
          <a:p>
            <a:pPr marL="514350" indent="-514350" eaLnBrk="1" hangingPunct="1">
              <a:buFont typeface="Arial" charset="0"/>
              <a:buAutoNum type="alphaUcPeriod"/>
            </a:pPr>
            <a:r>
              <a:rPr lang="en-US" dirty="0" smtClean="0">
                <a:latin typeface="Calibri" charset="0"/>
                <a:ea typeface="MS PGothic" charset="0"/>
              </a:rPr>
              <a:t>Growth Hormone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7" name="TPChart" descr="8DF6AE2E0A2F4A72B61E9091D2A5A7C9Chart20160322112321976.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12</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is </a:t>
            </a:r>
            <a:r>
              <a:rPr lang="en-US" b="1" dirty="0" smtClean="0">
                <a:latin typeface="Calibri" charset="0"/>
                <a:ea typeface="MS PGothic" charset="0"/>
              </a:rPr>
              <a:t>unlikely</a:t>
            </a:r>
            <a:r>
              <a:rPr lang="en-US" dirty="0" smtClean="0">
                <a:latin typeface="Calibri" charset="0"/>
                <a:ea typeface="MS PGothic" charset="0"/>
              </a:rPr>
              <a:t> to be BBB-permeable without transport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Adrenaline</a:t>
            </a:r>
          </a:p>
          <a:p>
            <a:pPr marL="514350" indent="-514350" eaLnBrk="1" hangingPunct="1">
              <a:buFont typeface="Arial" charset="0"/>
              <a:buAutoNum type="alphaUcPeriod"/>
            </a:pPr>
            <a:r>
              <a:rPr lang="en-US" dirty="0" smtClean="0">
                <a:latin typeface="Calibri" charset="0"/>
                <a:ea typeface="MS PGothic" charset="0"/>
              </a:rPr>
              <a:t>Cortisol</a:t>
            </a:r>
          </a:p>
          <a:p>
            <a:pPr marL="514350" indent="-514350" eaLnBrk="1" hangingPunct="1">
              <a:buFont typeface="Arial" charset="0"/>
              <a:buAutoNum type="alphaUcPeriod"/>
            </a:pPr>
            <a:r>
              <a:rPr lang="en-US" dirty="0" smtClean="0">
                <a:latin typeface="Calibri" charset="0"/>
                <a:ea typeface="MS PGothic" charset="0"/>
              </a:rPr>
              <a:t>Growth Hormone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6" name="TPChart" descr="900A21E708054256AF7E3288CDF41A24Chart20160322093306434.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8"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extLst>
      <p:ext uri="{BB962C8B-B14F-4D97-AF65-F5344CB8AC3E}">
        <p14:creationId xmlns:p14="http://schemas.microsoft.com/office/powerpoint/2010/main" val="269099572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Subregions</a:t>
            </a:r>
            <a:r>
              <a:rPr lang="en-US" dirty="0" smtClean="0"/>
              <a:t> of the Hypothalamus</a:t>
            </a:r>
            <a:endParaRPr lang="en-US" dirty="0"/>
          </a:p>
        </p:txBody>
      </p:sp>
      <p:pic>
        <p:nvPicPr>
          <p:cNvPr id="4" name="Picture 3" descr="hypothalamic-nucle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506" y="1229895"/>
            <a:ext cx="5547558" cy="5628104"/>
          </a:xfrm>
          <a:prstGeom prst="rect">
            <a:avLst/>
          </a:prstGeom>
        </p:spPr>
      </p:pic>
    </p:spTree>
    <p:extLst>
      <p:ext uri="{BB962C8B-B14F-4D97-AF65-F5344CB8AC3E}">
        <p14:creationId xmlns:p14="http://schemas.microsoft.com/office/powerpoint/2010/main" val="195720135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the Pituitary</a:t>
            </a:r>
            <a:endParaRPr lang="en-US" dirty="0"/>
          </a:p>
        </p:txBody>
      </p:sp>
      <p:pic>
        <p:nvPicPr>
          <p:cNvPr id="4" name="Picture 3" descr="pituita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52316"/>
            <a:ext cx="2556033" cy="2566737"/>
          </a:xfrm>
          <a:prstGeom prst="rect">
            <a:avLst/>
          </a:prstGeom>
        </p:spPr>
      </p:pic>
      <p:pic>
        <p:nvPicPr>
          <p:cNvPr id="6" name="Picture 5"/>
          <p:cNvPicPr>
            <a:picLocks noChangeAspect="1"/>
          </p:cNvPicPr>
          <p:nvPr/>
        </p:nvPicPr>
        <p:blipFill>
          <a:blip r:embed="rId4"/>
          <a:stretch>
            <a:fillRect/>
          </a:stretch>
        </p:blipFill>
        <p:spPr>
          <a:xfrm>
            <a:off x="3541426" y="1417638"/>
            <a:ext cx="5482258" cy="4968080"/>
          </a:xfrm>
          <a:prstGeom prst="rect">
            <a:avLst/>
          </a:prstGeom>
        </p:spPr>
      </p:pic>
      <p:sp>
        <p:nvSpPr>
          <p:cNvPr id="3" name="TextBox 2"/>
          <p:cNvSpPr txBox="1"/>
          <p:nvPr/>
        </p:nvSpPr>
        <p:spPr>
          <a:xfrm>
            <a:off x="3541426" y="5310801"/>
            <a:ext cx="981308" cy="646331"/>
          </a:xfrm>
          <a:prstGeom prst="rect">
            <a:avLst/>
          </a:prstGeom>
          <a:noFill/>
        </p:spPr>
        <p:txBody>
          <a:bodyPr wrap="none" rtlCol="0">
            <a:spAutoFit/>
          </a:bodyPr>
          <a:lstStyle/>
          <a:p>
            <a:r>
              <a:rPr lang="en-US" dirty="0" smtClean="0"/>
              <a:t>Anterior</a:t>
            </a:r>
          </a:p>
          <a:p>
            <a:r>
              <a:rPr lang="en-US" dirty="0" smtClean="0"/>
              <a:t>Pituitary</a:t>
            </a:r>
            <a:endParaRPr lang="en-US" dirty="0"/>
          </a:p>
        </p:txBody>
      </p:sp>
      <p:sp>
        <p:nvSpPr>
          <p:cNvPr id="7" name="TextBox 6"/>
          <p:cNvSpPr txBox="1"/>
          <p:nvPr/>
        </p:nvSpPr>
        <p:spPr>
          <a:xfrm>
            <a:off x="6841666" y="4987636"/>
            <a:ext cx="1043876" cy="646331"/>
          </a:xfrm>
          <a:prstGeom prst="rect">
            <a:avLst/>
          </a:prstGeom>
          <a:noFill/>
        </p:spPr>
        <p:txBody>
          <a:bodyPr wrap="none" rtlCol="0">
            <a:spAutoFit/>
          </a:bodyPr>
          <a:lstStyle/>
          <a:p>
            <a:r>
              <a:rPr lang="en-US" dirty="0" smtClean="0"/>
              <a:t>Posterior</a:t>
            </a:r>
          </a:p>
          <a:p>
            <a:r>
              <a:rPr lang="en-US" dirty="0" smtClean="0"/>
              <a:t>Pituitary</a:t>
            </a:r>
            <a:endParaRPr lang="en-US" dirty="0"/>
          </a:p>
        </p:txBody>
      </p:sp>
      <p:sp>
        <p:nvSpPr>
          <p:cNvPr id="5" name="TextBox 4"/>
          <p:cNvSpPr txBox="1"/>
          <p:nvPr/>
        </p:nvSpPr>
        <p:spPr>
          <a:xfrm>
            <a:off x="3752273" y="3117273"/>
            <a:ext cx="1894607" cy="646331"/>
          </a:xfrm>
          <a:prstGeom prst="rect">
            <a:avLst/>
          </a:prstGeom>
          <a:noFill/>
        </p:spPr>
        <p:txBody>
          <a:bodyPr wrap="none" rtlCol="0">
            <a:spAutoFit/>
          </a:bodyPr>
          <a:lstStyle/>
          <a:p>
            <a:r>
              <a:rPr lang="en-US" dirty="0" err="1" smtClean="0"/>
              <a:t>Neurohypophysial</a:t>
            </a:r>
            <a:endParaRPr lang="en-US" dirty="0" smtClean="0"/>
          </a:p>
          <a:p>
            <a:r>
              <a:rPr lang="en-US" dirty="0" smtClean="0"/>
              <a:t>Portal System</a:t>
            </a:r>
            <a:endParaRPr lang="en-US" dirty="0"/>
          </a:p>
        </p:txBody>
      </p:sp>
    </p:spTree>
    <p:extLst>
      <p:ext uri="{BB962C8B-B14F-4D97-AF65-F5344CB8AC3E}">
        <p14:creationId xmlns:p14="http://schemas.microsoft.com/office/powerpoint/2010/main" val="497241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274638"/>
            <a:ext cx="8623300" cy="1143000"/>
          </a:xfrm>
        </p:spPr>
        <p:txBody>
          <a:bodyPr>
            <a:normAutofit fontScale="90000"/>
          </a:bodyPr>
          <a:lstStyle/>
          <a:p>
            <a:pPr eaLnBrk="1" hangingPunct="1"/>
            <a:r>
              <a:rPr lang="en-US" dirty="0" smtClean="0">
                <a:latin typeface="Calibri" charset="0"/>
                <a:ea typeface="MS PGothic" charset="0"/>
              </a:rPr>
              <a:t>The posterior pituitary is connected to the hypothalamus by direct neuronal contacts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True</a:t>
            </a:r>
          </a:p>
          <a:p>
            <a:pPr marL="514350" indent="-514350" eaLnBrk="1" hangingPunct="1">
              <a:buFont typeface="Arial" charset="0"/>
              <a:buAutoNum type="alphaUcPeriod"/>
            </a:pPr>
            <a:r>
              <a:rPr lang="en-US" dirty="0" smtClean="0">
                <a:latin typeface="Calibri" charset="0"/>
                <a:ea typeface="MS PGothic" charset="0"/>
              </a:rPr>
              <a:t>False</a:t>
            </a:r>
            <a:endParaRPr lang="en-US" dirty="0">
              <a:latin typeface="Calibri" charset="0"/>
              <a:ea typeface="MS PGothic" charset="0"/>
            </a:endParaRPr>
          </a:p>
        </p:txBody>
      </p:sp>
      <p:pic>
        <p:nvPicPr>
          <p:cNvPr id="17" name="TPChart" descr="BCFBE75743104A06A3EEFF594774E74BChart20160322112752049.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080500" cy="1325562"/>
          </a:xfrm>
        </p:spPr>
        <p:txBody>
          <a:bodyPr>
            <a:normAutofit fontScale="90000"/>
          </a:bodyPr>
          <a:lstStyle/>
          <a:p>
            <a:pPr eaLnBrk="1" hangingPunct="1"/>
            <a:r>
              <a:rPr lang="en-US" dirty="0" smtClean="0">
                <a:latin typeface="Calibri" charset="0"/>
                <a:ea typeface="MS PGothic" charset="0"/>
              </a:rPr>
              <a:t>The hypothalamus wants to tell the anterior pituitary to secrete ACTH.  How would this be done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898316"/>
            <a:ext cx="4114800" cy="4227847"/>
          </a:xfrm>
        </p:spPr>
        <p:txBody>
          <a:bodyPr>
            <a:normAutofit fontScale="85000" lnSpcReduction="10000"/>
          </a:bodyPr>
          <a:lstStyle/>
          <a:p>
            <a:pPr marL="514350" indent="-514350" eaLnBrk="1" hangingPunct="1">
              <a:buFont typeface="Arial" charset="0"/>
              <a:buAutoNum type="alphaUcPeriod"/>
            </a:pPr>
            <a:r>
              <a:rPr lang="en-US" dirty="0" smtClean="0">
                <a:latin typeface="Calibri" charset="0"/>
                <a:ea typeface="MS PGothic" charset="0"/>
              </a:rPr>
              <a:t>Hypothalamic neurons have synaptic contacts with ACTH releasing cells</a:t>
            </a:r>
          </a:p>
          <a:p>
            <a:pPr marL="514350" indent="-514350" eaLnBrk="1" hangingPunct="1">
              <a:buFont typeface="Arial" charset="0"/>
              <a:buAutoNum type="alphaUcPeriod"/>
            </a:pPr>
            <a:r>
              <a:rPr lang="en-US" dirty="0" smtClean="0">
                <a:latin typeface="Calibri" charset="0"/>
                <a:ea typeface="MS PGothic" charset="0"/>
              </a:rPr>
              <a:t>Hypothalamic neurons release a ACTH-releasing hormone</a:t>
            </a:r>
          </a:p>
          <a:p>
            <a:pPr marL="514350" indent="-514350" eaLnBrk="1" hangingPunct="1">
              <a:buFont typeface="Arial" charset="0"/>
              <a:buAutoNum type="alphaUcPeriod"/>
            </a:pPr>
            <a:r>
              <a:rPr lang="en-US" dirty="0" smtClean="0">
                <a:latin typeface="Calibri" charset="0"/>
                <a:ea typeface="MS PGothic" charset="0"/>
              </a:rPr>
              <a:t>Neither A nor B</a:t>
            </a:r>
          </a:p>
          <a:p>
            <a:pPr marL="514350" indent="-514350" eaLnBrk="1" hangingPunct="1">
              <a:buFont typeface="Arial" charset="0"/>
              <a:buAutoNum type="alphaUcPeriod"/>
            </a:pPr>
            <a:r>
              <a:rPr lang="en-US" dirty="0" smtClean="0">
                <a:latin typeface="Calibri" charset="0"/>
                <a:ea typeface="MS PGothic" charset="0"/>
              </a:rPr>
              <a:t>Both A + B</a:t>
            </a:r>
            <a:endParaRPr lang="en-US" dirty="0">
              <a:latin typeface="Calibri" charset="0"/>
              <a:ea typeface="MS PGothic" charset="0"/>
            </a:endParaRPr>
          </a:p>
        </p:txBody>
      </p:sp>
      <p:pic>
        <p:nvPicPr>
          <p:cNvPr id="15" name="TPChart" descr="571E304AB3924E8CB1D3067FDF5E236DChart20160322093306605.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991894"/>
            <a:ext cx="4572000" cy="4751805"/>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080500" cy="1325562"/>
          </a:xfrm>
        </p:spPr>
        <p:txBody>
          <a:bodyPr>
            <a:normAutofit fontScale="90000"/>
          </a:bodyPr>
          <a:lstStyle/>
          <a:p>
            <a:pPr eaLnBrk="1" hangingPunct="1"/>
            <a:r>
              <a:rPr lang="en-US" dirty="0" smtClean="0">
                <a:latin typeface="Calibri" charset="0"/>
                <a:ea typeface="MS PGothic" charset="0"/>
              </a:rPr>
              <a:t>The hypothalamus wants to tell the anterior pituitary to secrete ACTH.  How would this be done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898316"/>
            <a:ext cx="4114800" cy="4227847"/>
          </a:xfrm>
        </p:spPr>
        <p:txBody>
          <a:bodyPr>
            <a:normAutofit fontScale="85000" lnSpcReduction="20000"/>
          </a:bodyPr>
          <a:lstStyle/>
          <a:p>
            <a:pPr marL="514350" indent="-514350" eaLnBrk="1" hangingPunct="1">
              <a:buFont typeface="Arial" charset="0"/>
              <a:buAutoNum type="alphaUcPeriod"/>
            </a:pPr>
            <a:r>
              <a:rPr lang="en-US" dirty="0" smtClean="0">
                <a:latin typeface="Calibri" charset="0"/>
                <a:ea typeface="MS PGothic" charset="0"/>
              </a:rPr>
              <a:t>Synaptic </a:t>
            </a:r>
            <a:r>
              <a:rPr lang="en-US" dirty="0" smtClean="0">
                <a:latin typeface="Calibri" charset="0"/>
                <a:ea typeface="MS PGothic" charset="0"/>
              </a:rPr>
              <a:t>contacts with ACTH releasing cells</a:t>
            </a:r>
          </a:p>
          <a:p>
            <a:pPr marL="514350" indent="-514350" eaLnBrk="1" hangingPunct="1">
              <a:buFont typeface="Arial" charset="0"/>
              <a:buAutoNum type="alphaUcPeriod"/>
            </a:pPr>
            <a:r>
              <a:rPr lang="en-US" dirty="0" smtClean="0">
                <a:latin typeface="Calibri" charset="0"/>
                <a:ea typeface="MS PGothic" charset="0"/>
              </a:rPr>
              <a:t>Hypothalamic neurons release a ACTH-releasing hormone</a:t>
            </a:r>
          </a:p>
          <a:p>
            <a:pPr marL="514350" indent="-514350" eaLnBrk="1" hangingPunct="1">
              <a:buFont typeface="Arial" charset="0"/>
              <a:buAutoNum type="alphaUcPeriod"/>
            </a:pPr>
            <a:r>
              <a:rPr lang="en-US" dirty="0" smtClean="0">
                <a:latin typeface="Calibri" charset="0"/>
                <a:ea typeface="MS PGothic" charset="0"/>
              </a:rPr>
              <a:t>Adrenal gland releases ACTH-releasing hormone</a:t>
            </a:r>
            <a:endParaRPr lang="en-US" dirty="0" smtClean="0">
              <a:latin typeface="Calibri" charset="0"/>
              <a:ea typeface="MS PGothic" charset="0"/>
            </a:endParaRPr>
          </a:p>
          <a:p>
            <a:pPr marL="514350" indent="-514350" eaLnBrk="1" hangingPunct="1">
              <a:buFont typeface="Arial" charset="0"/>
              <a:buAutoNum type="alphaUcPeriod"/>
            </a:pPr>
            <a:r>
              <a:rPr lang="en-US" dirty="0" smtClean="0">
                <a:latin typeface="Calibri" charset="0"/>
                <a:ea typeface="MS PGothic" charset="0"/>
              </a:rPr>
              <a:t>Anterior pituitary senses change in metabolites</a:t>
            </a:r>
            <a:endParaRPr lang="en-US" dirty="0">
              <a:latin typeface="Calibri" charset="0"/>
              <a:ea typeface="MS PGothic" charset="0"/>
            </a:endParaRPr>
          </a:p>
        </p:txBody>
      </p:sp>
      <p:pic>
        <p:nvPicPr>
          <p:cNvPr id="17" name="TPChart" descr="E00AAB799CE745969B326B87F2E8D5E8Chart20160322112827413.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991894"/>
            <a:ext cx="4572000" cy="4751805"/>
          </a:xfrm>
          <a:prstGeom prst="rect">
            <a:avLst/>
          </a:prstGeom>
        </p:spPr>
      </p:pic>
      <p:sp>
        <p:nvSpPr>
          <p:cNvPr id="9"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extLst>
      <p:ext uri="{BB962C8B-B14F-4D97-AF65-F5344CB8AC3E}">
        <p14:creationId xmlns:p14="http://schemas.microsoft.com/office/powerpoint/2010/main" val="361070590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Anterior Pituitary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58736148"/>
              </p:ext>
            </p:extLst>
          </p:nvPr>
        </p:nvGraphicFramePr>
        <p:xfrm>
          <a:off x="0" y="1663032"/>
          <a:ext cx="5505117" cy="2494280"/>
        </p:xfrm>
        <a:graphic>
          <a:graphicData uri="http://schemas.openxmlformats.org/drawingml/2006/table">
            <a:tbl>
              <a:tblPr firstRow="1" bandRow="1">
                <a:tableStyleId>{5C22544A-7EE6-4342-B048-85BDC9FD1C3A}</a:tableStyleId>
              </a:tblPr>
              <a:tblGrid>
                <a:gridCol w="1742520"/>
                <a:gridCol w="2156346"/>
                <a:gridCol w="1606251"/>
              </a:tblGrid>
              <a:tr h="370840">
                <a:tc>
                  <a:txBody>
                    <a:bodyPr/>
                    <a:lstStyle/>
                    <a:p>
                      <a:r>
                        <a:rPr lang="en-US" dirty="0" smtClean="0"/>
                        <a:t>Hypothalamic</a:t>
                      </a:r>
                      <a:endParaRPr lang="en-US" dirty="0"/>
                    </a:p>
                  </a:txBody>
                  <a:tcPr/>
                </a:tc>
                <a:tc>
                  <a:txBody>
                    <a:bodyPr/>
                    <a:lstStyle/>
                    <a:p>
                      <a:r>
                        <a:rPr lang="en-US" dirty="0" smtClean="0"/>
                        <a:t>Anterior</a:t>
                      </a:r>
                      <a:r>
                        <a:rPr lang="en-US" baseline="0" dirty="0" smtClean="0"/>
                        <a:t> Pituitary</a:t>
                      </a:r>
                      <a:endParaRPr lang="en-US" dirty="0"/>
                    </a:p>
                  </a:txBody>
                  <a:tcPr/>
                </a:tc>
                <a:tc>
                  <a:txBody>
                    <a:bodyPr/>
                    <a:lstStyle/>
                    <a:p>
                      <a:r>
                        <a:rPr lang="en-US" dirty="0" smtClean="0"/>
                        <a:t>Cells</a:t>
                      </a:r>
                      <a:endParaRPr lang="en-US" dirty="0"/>
                    </a:p>
                  </a:txBody>
                  <a:tcPr/>
                </a:tc>
              </a:tr>
              <a:tr h="370840">
                <a:tc>
                  <a:txBody>
                    <a:bodyPr/>
                    <a:lstStyle/>
                    <a:p>
                      <a:r>
                        <a:rPr lang="en-US" dirty="0" smtClean="0"/>
                        <a:t>CRH</a:t>
                      </a:r>
                      <a:endParaRPr lang="en-US" dirty="0"/>
                    </a:p>
                  </a:txBody>
                  <a:tcPr/>
                </a:tc>
                <a:tc>
                  <a:txBody>
                    <a:bodyPr/>
                    <a:lstStyle/>
                    <a:p>
                      <a:r>
                        <a:rPr lang="en-US" dirty="0" smtClean="0"/>
                        <a:t>ACTH</a:t>
                      </a:r>
                      <a:endParaRPr lang="en-US" dirty="0"/>
                    </a:p>
                  </a:txBody>
                  <a:tcPr/>
                </a:tc>
                <a:tc>
                  <a:txBody>
                    <a:bodyPr/>
                    <a:lstStyle/>
                    <a:p>
                      <a:r>
                        <a:rPr lang="en-US" dirty="0" err="1" smtClean="0">
                          <a:solidFill>
                            <a:schemeClr val="accent1">
                              <a:lumMod val="75000"/>
                            </a:schemeClr>
                          </a:solidFill>
                        </a:rPr>
                        <a:t>Corticotropes</a:t>
                      </a:r>
                      <a:endParaRPr lang="en-US" dirty="0">
                        <a:solidFill>
                          <a:schemeClr val="accent1">
                            <a:lumMod val="75000"/>
                          </a:schemeClr>
                        </a:solidFill>
                      </a:endParaRPr>
                    </a:p>
                  </a:txBody>
                  <a:tcPr/>
                </a:tc>
              </a:tr>
              <a:tr h="370840">
                <a:tc>
                  <a:txBody>
                    <a:bodyPr/>
                    <a:lstStyle/>
                    <a:p>
                      <a:r>
                        <a:rPr lang="en-US" dirty="0" smtClean="0"/>
                        <a:t>TRH</a:t>
                      </a:r>
                      <a:endParaRPr lang="en-US" dirty="0"/>
                    </a:p>
                  </a:txBody>
                  <a:tcPr/>
                </a:tc>
                <a:tc>
                  <a:txBody>
                    <a:bodyPr/>
                    <a:lstStyle/>
                    <a:p>
                      <a:r>
                        <a:rPr lang="en-US" dirty="0" smtClean="0"/>
                        <a:t>TSH/Prolactin</a:t>
                      </a:r>
                      <a:endParaRPr lang="en-US" dirty="0"/>
                    </a:p>
                  </a:txBody>
                  <a:tcPr/>
                </a:tc>
                <a:tc>
                  <a:txBody>
                    <a:bodyPr/>
                    <a:lstStyle/>
                    <a:p>
                      <a:r>
                        <a:rPr lang="en-US" dirty="0" err="1" smtClean="0">
                          <a:solidFill>
                            <a:schemeClr val="accent6">
                              <a:lumMod val="60000"/>
                              <a:lumOff val="40000"/>
                            </a:schemeClr>
                          </a:solidFill>
                        </a:rPr>
                        <a:t>Thyrotropes</a:t>
                      </a:r>
                      <a:r>
                        <a:rPr lang="en-US" dirty="0" smtClean="0"/>
                        <a:t>/</a:t>
                      </a:r>
                    </a:p>
                    <a:p>
                      <a:r>
                        <a:rPr lang="en-US" dirty="0" err="1" smtClean="0">
                          <a:solidFill>
                            <a:srgbClr val="FF0000"/>
                          </a:solidFill>
                        </a:rPr>
                        <a:t>Lactotropes</a:t>
                      </a:r>
                      <a:endParaRPr lang="en-US" dirty="0">
                        <a:solidFill>
                          <a:srgbClr val="FF0000"/>
                        </a:solidFill>
                      </a:endParaRPr>
                    </a:p>
                  </a:txBody>
                  <a:tcPr/>
                </a:tc>
              </a:tr>
              <a:tr h="370840">
                <a:tc>
                  <a:txBody>
                    <a:bodyPr/>
                    <a:lstStyle/>
                    <a:p>
                      <a:r>
                        <a:rPr lang="en-US" dirty="0" err="1" smtClean="0"/>
                        <a:t>GnRH</a:t>
                      </a:r>
                      <a:endParaRPr lang="en-US" dirty="0"/>
                    </a:p>
                  </a:txBody>
                  <a:tcPr/>
                </a:tc>
                <a:tc>
                  <a:txBody>
                    <a:bodyPr/>
                    <a:lstStyle/>
                    <a:p>
                      <a:r>
                        <a:rPr lang="en-US" dirty="0" smtClean="0"/>
                        <a:t>LH/FSH</a:t>
                      </a:r>
                      <a:endParaRPr lang="en-US" dirty="0"/>
                    </a:p>
                  </a:txBody>
                  <a:tcPr/>
                </a:tc>
                <a:tc>
                  <a:txBody>
                    <a:bodyPr/>
                    <a:lstStyle/>
                    <a:p>
                      <a:r>
                        <a:rPr lang="en-US" dirty="0" err="1" smtClean="0"/>
                        <a:t>Gonadotropes</a:t>
                      </a:r>
                      <a:endParaRPr lang="en-US" dirty="0"/>
                    </a:p>
                  </a:txBody>
                  <a:tcPr/>
                </a:tc>
              </a:tr>
              <a:tr h="370840">
                <a:tc>
                  <a:txBody>
                    <a:bodyPr/>
                    <a:lstStyle/>
                    <a:p>
                      <a:r>
                        <a:rPr lang="en-US" dirty="0" smtClean="0"/>
                        <a:t>GHRH</a:t>
                      </a:r>
                      <a:endParaRPr lang="en-US" dirty="0"/>
                    </a:p>
                  </a:txBody>
                  <a:tcPr/>
                </a:tc>
                <a:tc>
                  <a:txBody>
                    <a:bodyPr/>
                    <a:lstStyle/>
                    <a:p>
                      <a:r>
                        <a:rPr lang="en-US" dirty="0" smtClean="0"/>
                        <a:t>GH (increase)</a:t>
                      </a:r>
                      <a:endParaRPr lang="en-US" dirty="0"/>
                    </a:p>
                  </a:txBody>
                  <a:tcPr/>
                </a:tc>
                <a:tc>
                  <a:txBody>
                    <a:bodyPr/>
                    <a:lstStyle/>
                    <a:p>
                      <a:r>
                        <a:rPr lang="en-US" dirty="0" err="1" smtClean="0">
                          <a:solidFill>
                            <a:srgbClr val="E46C0A"/>
                          </a:solidFill>
                        </a:rPr>
                        <a:t>Somatotropes</a:t>
                      </a:r>
                      <a:endParaRPr lang="en-US" dirty="0">
                        <a:solidFill>
                          <a:srgbClr val="E46C0A"/>
                        </a:solidFill>
                      </a:endParaRPr>
                    </a:p>
                  </a:txBody>
                  <a:tcPr/>
                </a:tc>
              </a:tr>
              <a:tr h="370840">
                <a:tc>
                  <a:txBody>
                    <a:bodyPr/>
                    <a:lstStyle/>
                    <a:p>
                      <a:r>
                        <a:rPr lang="en-US" dirty="0" err="1" smtClean="0"/>
                        <a:t>Somatostatin</a:t>
                      </a:r>
                      <a:endParaRPr lang="en-US" dirty="0"/>
                    </a:p>
                  </a:txBody>
                  <a:tcPr/>
                </a:tc>
                <a:tc>
                  <a:txBody>
                    <a:bodyPr/>
                    <a:lstStyle/>
                    <a:p>
                      <a:r>
                        <a:rPr lang="en-US" dirty="0" smtClean="0"/>
                        <a:t>GH (decrease)</a:t>
                      </a:r>
                      <a:endParaRPr lang="en-US" dirty="0"/>
                    </a:p>
                  </a:txBody>
                  <a:tcPr/>
                </a:tc>
                <a:tc>
                  <a:txBody>
                    <a:bodyPr/>
                    <a:lstStyle/>
                    <a:p>
                      <a:r>
                        <a:rPr lang="en-US" dirty="0" err="1" smtClean="0">
                          <a:solidFill>
                            <a:srgbClr val="E46C0A"/>
                          </a:solidFill>
                        </a:rPr>
                        <a:t>Somatotropes</a:t>
                      </a:r>
                      <a:endParaRPr lang="en-US" dirty="0">
                        <a:solidFill>
                          <a:srgbClr val="E46C0A"/>
                        </a:solidFill>
                      </a:endParaRPr>
                    </a:p>
                  </a:txBody>
                  <a:tcPr/>
                </a:tc>
              </a:tr>
            </a:tbl>
          </a:graphicData>
        </a:graphic>
      </p:graphicFrame>
      <p:pic>
        <p:nvPicPr>
          <p:cNvPr id="5" name="Picture 4"/>
          <p:cNvPicPr>
            <a:picLocks noChangeAspect="1"/>
          </p:cNvPicPr>
          <p:nvPr/>
        </p:nvPicPr>
        <p:blipFill rotWithShape="1">
          <a:blip r:embed="rId3"/>
          <a:srcRect l="57719"/>
          <a:stretch/>
        </p:blipFill>
        <p:spPr>
          <a:xfrm>
            <a:off x="5735052" y="1287379"/>
            <a:ext cx="3221789" cy="3886200"/>
          </a:xfrm>
          <a:prstGeom prst="rect">
            <a:avLst/>
          </a:prstGeom>
        </p:spPr>
      </p:pic>
      <p:pic>
        <p:nvPicPr>
          <p:cNvPr id="6" name="Picture 5"/>
          <p:cNvPicPr>
            <a:picLocks noChangeAspect="1"/>
          </p:cNvPicPr>
          <p:nvPr/>
        </p:nvPicPr>
        <p:blipFill>
          <a:blip r:embed="rId4"/>
          <a:stretch>
            <a:fillRect/>
          </a:stretch>
        </p:blipFill>
        <p:spPr>
          <a:xfrm>
            <a:off x="117644" y="4157312"/>
            <a:ext cx="4411579" cy="2691063"/>
          </a:xfrm>
          <a:prstGeom prst="rect">
            <a:avLst/>
          </a:prstGeom>
        </p:spPr>
      </p:pic>
      <p:sp>
        <p:nvSpPr>
          <p:cNvPr id="7" name="TextBox 6"/>
          <p:cNvSpPr txBox="1"/>
          <p:nvPr/>
        </p:nvSpPr>
        <p:spPr>
          <a:xfrm>
            <a:off x="3930317" y="5601368"/>
            <a:ext cx="5213684" cy="923330"/>
          </a:xfrm>
          <a:prstGeom prst="rect">
            <a:avLst/>
          </a:prstGeom>
          <a:noFill/>
        </p:spPr>
        <p:txBody>
          <a:bodyPr wrap="square" rtlCol="0">
            <a:spAutoFit/>
          </a:bodyPr>
          <a:lstStyle/>
          <a:p>
            <a:r>
              <a:rPr lang="en-US" dirty="0" err="1" smtClean="0"/>
              <a:t>Asa</a:t>
            </a:r>
            <a:r>
              <a:rPr lang="en-US" dirty="0" smtClean="0"/>
              <a:t> </a:t>
            </a:r>
            <a:r>
              <a:rPr lang="en-US" dirty="0"/>
              <a:t>SL, </a:t>
            </a:r>
            <a:r>
              <a:rPr lang="en-US" dirty="0" err="1"/>
              <a:t>Ezzat</a:t>
            </a:r>
            <a:r>
              <a:rPr lang="en-US" dirty="0"/>
              <a:t> S (2009) The pathogenesis of pituitary tumors. </a:t>
            </a:r>
            <a:r>
              <a:rPr lang="en-US" dirty="0" err="1"/>
              <a:t>Annu</a:t>
            </a:r>
            <a:r>
              <a:rPr lang="en-US" dirty="0"/>
              <a:t> Rev </a:t>
            </a:r>
            <a:r>
              <a:rPr lang="en-US" dirty="0" err="1"/>
              <a:t>Pathol</a:t>
            </a:r>
            <a:r>
              <a:rPr lang="en-US" dirty="0"/>
              <a:t> 4: 97–126. doi:10.1146/annurev.pathol.4.110807.092259.</a:t>
            </a:r>
          </a:p>
        </p:txBody>
      </p:sp>
    </p:spTree>
    <p:extLst>
      <p:ext uri="{BB962C8B-B14F-4D97-AF65-F5344CB8AC3E}">
        <p14:creationId xmlns:p14="http://schemas.microsoft.com/office/powerpoint/2010/main" val="38341174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8961582" cy="1143000"/>
          </a:xfrm>
        </p:spPr>
        <p:txBody>
          <a:bodyPr>
            <a:normAutofit fontScale="90000"/>
          </a:bodyPr>
          <a:lstStyle/>
          <a:p>
            <a:pPr eaLnBrk="1" hangingPunct="1"/>
            <a:r>
              <a:rPr lang="en-US" dirty="0" smtClean="0">
                <a:latin typeface="Calibri" charset="0"/>
                <a:ea typeface="MS PGothic" charset="0"/>
              </a:rPr>
              <a:t>How Is Specificity Achieved in </a:t>
            </a:r>
            <a:r>
              <a:rPr lang="en-US" dirty="0" err="1" smtClean="0">
                <a:latin typeface="Calibri" charset="0"/>
                <a:ea typeface="MS PGothic" charset="0"/>
              </a:rPr>
              <a:t>Hypothalamlic</a:t>
            </a:r>
            <a:r>
              <a:rPr lang="en-US" dirty="0" smtClean="0">
                <a:latin typeface="Calibri" charset="0"/>
                <a:ea typeface="MS PGothic" charset="0"/>
              </a:rPr>
              <a:t>-Anterior Pituitary Signaling</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a:bodyPr>
          <a:lstStyle/>
          <a:p>
            <a:pPr marL="514350" indent="-514350" eaLnBrk="1" hangingPunct="1">
              <a:buFont typeface="Arial" charset="0"/>
              <a:buAutoNum type="alphaUcPeriod"/>
            </a:pPr>
            <a:r>
              <a:rPr lang="en-US" dirty="0" smtClean="0">
                <a:latin typeface="Calibri" charset="0"/>
                <a:ea typeface="MS PGothic" charset="0"/>
              </a:rPr>
              <a:t>Specialized target cells</a:t>
            </a:r>
          </a:p>
          <a:p>
            <a:pPr marL="514350" indent="-514350" eaLnBrk="1" hangingPunct="1">
              <a:buFont typeface="Arial" charset="0"/>
              <a:buAutoNum type="alphaUcPeriod"/>
            </a:pPr>
            <a:r>
              <a:rPr lang="en-US" dirty="0" smtClean="0">
                <a:latin typeface="Calibri" charset="0"/>
                <a:ea typeface="MS PGothic" charset="0"/>
              </a:rPr>
              <a:t>Specific and direct neuronal connections</a:t>
            </a:r>
          </a:p>
          <a:p>
            <a:pPr marL="514350" indent="-514350" eaLnBrk="1" hangingPunct="1">
              <a:buFont typeface="Arial" charset="0"/>
              <a:buAutoNum type="alphaUcPeriod"/>
            </a:pPr>
            <a:r>
              <a:rPr lang="en-US" dirty="0" smtClean="0">
                <a:latin typeface="Calibri" charset="0"/>
                <a:ea typeface="MS PGothic" charset="0"/>
              </a:rPr>
              <a:t>Different </a:t>
            </a:r>
            <a:r>
              <a:rPr lang="en-US" dirty="0" smtClean="0">
                <a:latin typeface="Calibri" charset="0"/>
                <a:ea typeface="MS PGothic" charset="0"/>
              </a:rPr>
              <a:t>types of signaling </a:t>
            </a:r>
            <a:r>
              <a:rPr lang="en-US" dirty="0" smtClean="0">
                <a:latin typeface="Calibri" charset="0"/>
                <a:ea typeface="MS PGothic" charset="0"/>
              </a:rPr>
              <a:t>cascades</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7" name="TPChart" descr="9AF25AF30D0642C8948EEBEFF635E1E5Chart20160322113151813.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4"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12" name="TPCountdown" hidden="1"/>
          <p:cNvGrpSpPr/>
          <p:nvPr>
            <p:custDataLst>
              <p:tags r:id="rId5"/>
            </p:custDataLst>
          </p:nvPr>
        </p:nvGrpSpPr>
        <p:grpSpPr>
          <a:xfrm>
            <a:off x="8382000" y="6096000"/>
            <a:ext cx="635000" cy="635000"/>
            <a:chOff x="8318500" y="6032500"/>
            <a:chExt cx="635000" cy="635000"/>
          </a:xfrm>
        </p:grpSpPr>
        <p:sp>
          <p:nvSpPr>
            <p:cNvPr id="11"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263" y="274638"/>
            <a:ext cx="9371263" cy="1143000"/>
          </a:xfrm>
        </p:spPr>
        <p:txBody>
          <a:bodyPr>
            <a:normAutofit fontScale="90000"/>
          </a:bodyPr>
          <a:lstStyle/>
          <a:p>
            <a:r>
              <a:rPr lang="en-US" dirty="0" smtClean="0"/>
              <a:t>The Infundibulum and the Posterior Pituitary</a:t>
            </a:r>
            <a:endParaRPr lang="en-US" dirty="0"/>
          </a:p>
        </p:txBody>
      </p:sp>
      <p:pic>
        <p:nvPicPr>
          <p:cNvPr id="4" name="Picture 3"/>
          <p:cNvPicPr>
            <a:picLocks noChangeAspect="1"/>
          </p:cNvPicPr>
          <p:nvPr/>
        </p:nvPicPr>
        <p:blipFill>
          <a:blip r:embed="rId3"/>
          <a:stretch>
            <a:fillRect/>
          </a:stretch>
        </p:blipFill>
        <p:spPr>
          <a:xfrm>
            <a:off x="1986547" y="1397196"/>
            <a:ext cx="5579979" cy="5333803"/>
          </a:xfrm>
          <a:prstGeom prst="rect">
            <a:avLst/>
          </a:prstGeom>
        </p:spPr>
      </p:pic>
    </p:spTree>
    <p:extLst>
      <p:ext uri="{BB962C8B-B14F-4D97-AF65-F5344CB8AC3E}">
        <p14:creationId xmlns:p14="http://schemas.microsoft.com/office/powerpoint/2010/main" val="36937833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you (should) already know</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Regulation of renal function (</a:t>
            </a:r>
            <a:r>
              <a:rPr lang="en-US" dirty="0" err="1" smtClean="0"/>
              <a:t>Tigyi</a:t>
            </a:r>
            <a:r>
              <a:rPr lang="en-US" dirty="0" smtClean="0"/>
              <a:t>)</a:t>
            </a:r>
          </a:p>
          <a:p>
            <a:pPr lvl="1"/>
            <a:r>
              <a:rPr lang="en-US" dirty="0" smtClean="0"/>
              <a:t>Renin/Angiotensin/Aldosterone/ANF/Vasopressin</a:t>
            </a:r>
          </a:p>
          <a:p>
            <a:r>
              <a:rPr lang="en-US" dirty="0" smtClean="0"/>
              <a:t>Regulation of GI function (Johnson)</a:t>
            </a:r>
          </a:p>
          <a:p>
            <a:pPr lvl="1"/>
            <a:r>
              <a:rPr lang="en-US" dirty="0" smtClean="0"/>
              <a:t>Gastrin/CCK/GIP/Secretin/VIP/</a:t>
            </a:r>
            <a:r>
              <a:rPr lang="en-US" dirty="0" err="1" smtClean="0"/>
              <a:t>Motilin</a:t>
            </a:r>
            <a:endParaRPr lang="en-US" dirty="0" smtClean="0"/>
          </a:p>
          <a:p>
            <a:r>
              <a:rPr lang="en-US" dirty="0" smtClean="0"/>
              <a:t>Blood Pressure Regulation (O’Connell)</a:t>
            </a:r>
          </a:p>
          <a:p>
            <a:pPr lvl="1"/>
            <a:r>
              <a:rPr lang="en-US" dirty="0" smtClean="0"/>
              <a:t>Angiotensin/</a:t>
            </a:r>
            <a:r>
              <a:rPr lang="en-US" dirty="0" err="1" smtClean="0"/>
              <a:t>Vasporessin</a:t>
            </a:r>
            <a:r>
              <a:rPr lang="en-US" dirty="0" smtClean="0"/>
              <a:t>/Adrenaline/Noradrenaline/Dopamine/</a:t>
            </a:r>
            <a:r>
              <a:rPr lang="en-US" dirty="0" err="1" smtClean="0"/>
              <a:t>Endothelin</a:t>
            </a:r>
            <a:endParaRPr lang="en-US" dirty="0" smtClean="0"/>
          </a:p>
          <a:p>
            <a:r>
              <a:rPr lang="en-US" dirty="0" smtClean="0"/>
              <a:t>Cardiac Function (</a:t>
            </a:r>
            <a:r>
              <a:rPr lang="en-US" dirty="0" err="1" smtClean="0"/>
              <a:t>Mancarella</a:t>
            </a:r>
            <a:r>
              <a:rPr lang="en-US" dirty="0" smtClean="0"/>
              <a:t>)</a:t>
            </a:r>
          </a:p>
          <a:p>
            <a:pPr lvl="1"/>
            <a:r>
              <a:rPr lang="en-US" dirty="0" smtClean="0"/>
              <a:t>ANP/Adrenaline/Noradrenaline/Acetylcholine</a:t>
            </a:r>
          </a:p>
          <a:p>
            <a:r>
              <a:rPr lang="en-US" dirty="0" smtClean="0"/>
              <a:t>Synaptic Transmission (</a:t>
            </a:r>
            <a:r>
              <a:rPr lang="en-US" dirty="0" err="1" smtClean="0"/>
              <a:t>Adebiyi</a:t>
            </a:r>
            <a:r>
              <a:rPr lang="en-US" dirty="0" smtClean="0"/>
              <a:t>)</a:t>
            </a:r>
          </a:p>
          <a:p>
            <a:pPr lvl="1"/>
            <a:r>
              <a:rPr lang="en-US" dirty="0" smtClean="0"/>
              <a:t>Serotonin/Acetylcholine/GABA/Histamine/Aspartate/Glutamate/NO</a:t>
            </a:r>
          </a:p>
          <a:p>
            <a:endParaRPr lang="en-US" dirty="0"/>
          </a:p>
        </p:txBody>
      </p:sp>
    </p:spTree>
    <p:extLst>
      <p:ext uri="{BB962C8B-B14F-4D97-AF65-F5344CB8AC3E}">
        <p14:creationId xmlns:p14="http://schemas.microsoft.com/office/powerpoint/2010/main" val="23829415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blinds(horizontal)">
                                      <p:cBhvr>
                                        <p:cTn id="39" dur="500"/>
                                        <p:tgtEl>
                                          <p:spTgt spid="3">
                                            <p:txEl>
                                              <p:pRg st="8" end="8"/>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blinds(horizontal)">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Regulate Water Retention?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Too much or too little blood volume</a:t>
            </a:r>
          </a:p>
          <a:p>
            <a:pPr marL="514350" indent="-514350">
              <a:buFont typeface="+mj-lt"/>
              <a:buAutoNum type="arabicPeriod"/>
            </a:pPr>
            <a:r>
              <a:rPr lang="en-US" dirty="0" smtClean="0"/>
              <a:t>Salt concentration in blood is too high or too low</a:t>
            </a:r>
            <a:endParaRPr lang="en-US" dirty="0"/>
          </a:p>
        </p:txBody>
      </p:sp>
    </p:spTree>
    <p:extLst>
      <p:ext uri="{BB962C8B-B14F-4D97-AF65-F5344CB8AC3E}">
        <p14:creationId xmlns:p14="http://schemas.microsoft.com/office/powerpoint/2010/main" val="2110538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Vasopressin</a:t>
            </a:r>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3017898993"/>
              </p:ext>
            </p:extLst>
          </p:nvPr>
        </p:nvGraphicFramePr>
        <p:xfrm>
          <a:off x="457200" y="1582616"/>
          <a:ext cx="8553117" cy="514603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a:t>
                      </a:r>
                      <a:r>
                        <a:rPr lang="en-US" b="1" baseline="0" dirty="0" smtClean="0"/>
                        <a:t> chemical type?</a:t>
                      </a:r>
                      <a:endParaRPr lang="en-US" b="1" dirty="0"/>
                    </a:p>
                  </a:txBody>
                  <a:tcPr/>
                </a:tc>
                <a:tc>
                  <a:txBody>
                    <a:bodyPr/>
                    <a:lstStyle/>
                    <a:p>
                      <a:r>
                        <a:rPr lang="en-US" b="0" dirty="0" smtClean="0"/>
                        <a:t>Peptide</a:t>
                      </a:r>
                      <a:endParaRPr lang="en-US" b="0" dirty="0"/>
                    </a:p>
                  </a:txBody>
                  <a:tcPr/>
                </a:tc>
                <a:tc>
                  <a:txBody>
                    <a:bodyPr/>
                    <a:lstStyle/>
                    <a:p>
                      <a:r>
                        <a:rPr lang="en-US" b="0" dirty="0" smtClean="0"/>
                        <a:t>9</a:t>
                      </a:r>
                      <a:r>
                        <a:rPr lang="en-US" b="0" baseline="0" dirty="0" smtClean="0"/>
                        <a:t> Amino acids</a:t>
                      </a:r>
                      <a:endParaRPr lang="en-US" b="0" dirty="0"/>
                    </a:p>
                  </a:txBody>
                  <a:tcPr/>
                </a:tc>
              </a:tr>
              <a:tr h="370840">
                <a:tc>
                  <a:txBody>
                    <a:bodyPr/>
                    <a:lstStyle/>
                    <a:p>
                      <a:r>
                        <a:rPr lang="en-US" b="1" dirty="0" smtClean="0"/>
                        <a:t>Where is it made?</a:t>
                      </a:r>
                      <a:endParaRPr lang="en-US" b="1" dirty="0"/>
                    </a:p>
                  </a:txBody>
                  <a:tcPr/>
                </a:tc>
                <a:tc>
                  <a:txBody>
                    <a:bodyPr/>
                    <a:lstStyle/>
                    <a:p>
                      <a:r>
                        <a:rPr lang="en-US" b="0" dirty="0" smtClean="0"/>
                        <a:t>Posterior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Hypothalamic </a:t>
                      </a:r>
                      <a:r>
                        <a:rPr lang="en-US" dirty="0" err="1" smtClean="0"/>
                        <a:t>osmoreceptors</a:t>
                      </a:r>
                      <a:r>
                        <a:rPr lang="en-US" dirty="0" smtClean="0"/>
                        <a:t> (PVN/SFO) and</a:t>
                      </a:r>
                    </a:p>
                    <a:p>
                      <a:r>
                        <a:rPr lang="en-US" dirty="0" smtClean="0"/>
                        <a:t>Mechanoreceptors</a:t>
                      </a:r>
                      <a:r>
                        <a:rPr lang="en-US" baseline="0" dirty="0" smtClean="0"/>
                        <a:t> (Carotid artery)</a:t>
                      </a:r>
                      <a:endParaRPr lang="en-US" dirty="0"/>
                    </a:p>
                  </a:txBody>
                  <a:tcPr/>
                </a:tc>
                <a:tc>
                  <a:txBody>
                    <a:bodyPr/>
                    <a:lstStyle/>
                    <a:p>
                      <a:r>
                        <a:rPr lang="en-US" dirty="0" smtClean="0"/>
                        <a:t>Increased</a:t>
                      </a:r>
                      <a:r>
                        <a:rPr lang="en-US" baseline="0" dirty="0" smtClean="0"/>
                        <a:t> osmotic pressure or r</a:t>
                      </a:r>
                      <a:r>
                        <a:rPr lang="en-US" dirty="0" smtClean="0"/>
                        <a:t>educed plasma volume</a:t>
                      </a:r>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AVPR1-3</a:t>
                      </a:r>
                      <a:endParaRPr lang="en-US" dirty="0"/>
                    </a:p>
                  </a:txBody>
                  <a:tcPr/>
                </a:tc>
                <a:tc>
                  <a:txBody>
                    <a:bodyPr/>
                    <a:lstStyle/>
                    <a:p>
                      <a:r>
                        <a:rPr lang="en-US" dirty="0" smtClean="0"/>
                        <a:t>GPCR (</a:t>
                      </a:r>
                      <a:r>
                        <a:rPr lang="en-US" dirty="0" err="1" smtClean="0"/>
                        <a:t>Gs</a:t>
                      </a:r>
                      <a:r>
                        <a:rPr lang="en-US" dirty="0" smtClean="0"/>
                        <a:t>)</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Kidney (Collecting</a:t>
                      </a:r>
                      <a:r>
                        <a:rPr lang="en-US" baseline="0" dirty="0" smtClean="0"/>
                        <a:t> Ducts)</a:t>
                      </a:r>
                      <a:endParaRPr lang="en-US" dirty="0"/>
                    </a:p>
                  </a:txBody>
                  <a:tcPr/>
                </a:tc>
                <a:tc>
                  <a:txBody>
                    <a:bodyPr/>
                    <a:lstStyle/>
                    <a:p>
                      <a:r>
                        <a:rPr lang="en-US" dirty="0" smtClean="0"/>
                        <a:t>Water Reuptake (AQP2</a:t>
                      </a:r>
                      <a:r>
                        <a:rPr lang="en-US" baseline="0" dirty="0" smtClean="0"/>
                        <a:t> trafficking)</a:t>
                      </a:r>
                      <a:endParaRPr lang="en-US" dirty="0"/>
                    </a:p>
                  </a:txBody>
                  <a:tcPr/>
                </a:tc>
              </a:tr>
              <a:tr h="370840">
                <a:tc>
                  <a:txBody>
                    <a:bodyPr/>
                    <a:lstStyle/>
                    <a:p>
                      <a:endParaRPr lang="en-US" b="1" dirty="0"/>
                    </a:p>
                  </a:txBody>
                  <a:tcPr/>
                </a:tc>
                <a:tc>
                  <a:txBody>
                    <a:bodyPr/>
                    <a:lstStyle/>
                    <a:p>
                      <a:r>
                        <a:rPr lang="en-US" dirty="0" smtClean="0"/>
                        <a:t>Vascular</a:t>
                      </a:r>
                      <a:r>
                        <a:rPr lang="en-US" baseline="0" dirty="0" smtClean="0"/>
                        <a:t> System</a:t>
                      </a:r>
                      <a:endParaRPr lang="en-US" dirty="0"/>
                    </a:p>
                  </a:txBody>
                  <a:tcPr/>
                </a:tc>
                <a:tc>
                  <a:txBody>
                    <a:bodyPr/>
                    <a:lstStyle/>
                    <a:p>
                      <a:r>
                        <a:rPr lang="en-US" dirty="0" smtClean="0"/>
                        <a:t>Vasoconstriction</a:t>
                      </a:r>
                      <a:endParaRPr lang="en-US" dirty="0"/>
                    </a:p>
                  </a:txBody>
                  <a:tcPr/>
                </a:tc>
              </a:tr>
              <a:tr h="370840">
                <a:tc>
                  <a:txBody>
                    <a:bodyPr/>
                    <a:lstStyle/>
                    <a:p>
                      <a:endParaRPr lang="en-US" b="1" dirty="0"/>
                    </a:p>
                  </a:txBody>
                  <a:tcPr/>
                </a:tc>
                <a:tc>
                  <a:txBody>
                    <a:bodyPr/>
                    <a:lstStyle/>
                    <a:p>
                      <a:r>
                        <a:rPr lang="en-US" dirty="0" smtClean="0"/>
                        <a:t>Anterior Pituitary</a:t>
                      </a:r>
                      <a:endParaRPr lang="en-US" dirty="0"/>
                    </a:p>
                  </a:txBody>
                  <a:tcPr/>
                </a:tc>
                <a:tc>
                  <a:txBody>
                    <a:bodyPr/>
                    <a:lstStyle/>
                    <a:p>
                      <a:r>
                        <a:rPr lang="en-US" dirty="0" smtClean="0"/>
                        <a:t>ACTH Release</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Normalization of volume/osmolality and AVPR receptor desensitization (</a:t>
                      </a:r>
                      <a:r>
                        <a:rPr lang="en-US" dirty="0" err="1" smtClean="0"/>
                        <a:t>arrestins</a:t>
                      </a:r>
                      <a:r>
                        <a:rPr lang="en-US" dirty="0" smtClean="0"/>
                        <a:t>)/</a:t>
                      </a:r>
                      <a:r>
                        <a:rPr lang="en-US" dirty="0" err="1" smtClean="0"/>
                        <a:t>vasopressinase</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84983542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Vasopressin Release</a:t>
            </a:r>
            <a:endParaRPr lang="en-US" dirty="0"/>
          </a:p>
        </p:txBody>
      </p:sp>
      <p:pic>
        <p:nvPicPr>
          <p:cNvPr id="5" name="Picture 4"/>
          <p:cNvPicPr>
            <a:picLocks noChangeAspect="1"/>
          </p:cNvPicPr>
          <p:nvPr/>
        </p:nvPicPr>
        <p:blipFill>
          <a:blip r:embed="rId2"/>
          <a:stretch>
            <a:fillRect/>
          </a:stretch>
        </p:blipFill>
        <p:spPr>
          <a:xfrm>
            <a:off x="1024082" y="1347384"/>
            <a:ext cx="7242464" cy="5434416"/>
          </a:xfrm>
          <a:prstGeom prst="rect">
            <a:avLst/>
          </a:prstGeom>
        </p:spPr>
      </p:pic>
    </p:spTree>
    <p:extLst>
      <p:ext uri="{BB962C8B-B14F-4D97-AF65-F5344CB8AC3E}">
        <p14:creationId xmlns:p14="http://schemas.microsoft.com/office/powerpoint/2010/main" val="347936825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Volume, Osmolality and Vasopressin</a:t>
            </a:r>
            <a:endParaRPr lang="en-US" dirty="0"/>
          </a:p>
        </p:txBody>
      </p:sp>
      <p:sp>
        <p:nvSpPr>
          <p:cNvPr id="3" name="Content Placeholder 2"/>
          <p:cNvSpPr>
            <a:spLocks noGrp="1"/>
          </p:cNvSpPr>
          <p:nvPr>
            <p:ph idx="1"/>
          </p:nvPr>
        </p:nvSpPr>
        <p:spPr/>
        <p:txBody>
          <a:bodyPr/>
          <a:lstStyle/>
          <a:p>
            <a:r>
              <a:rPr lang="en-US" dirty="0" smtClean="0"/>
              <a:t>Vasopressin is released due to </a:t>
            </a:r>
            <a:r>
              <a:rPr lang="en-US" b="1" dirty="0" smtClean="0"/>
              <a:t>decreased blood volume </a:t>
            </a:r>
            <a:r>
              <a:rPr lang="en-US" dirty="0" smtClean="0"/>
              <a:t>or </a:t>
            </a:r>
            <a:r>
              <a:rPr lang="en-US" b="1" dirty="0" smtClean="0"/>
              <a:t>increased salt concentration</a:t>
            </a:r>
          </a:p>
          <a:p>
            <a:pPr lvl="1"/>
            <a:r>
              <a:rPr lang="en-US" dirty="0" smtClean="0"/>
              <a:t>Decreased blood volume is detected by mechanoreceptors at the carotid sinus</a:t>
            </a:r>
          </a:p>
          <a:p>
            <a:pPr lvl="1"/>
            <a:r>
              <a:rPr lang="en-US" dirty="0" smtClean="0"/>
              <a:t>Increased salt concentration is detected by </a:t>
            </a:r>
            <a:r>
              <a:rPr lang="en-US" dirty="0" err="1" smtClean="0"/>
              <a:t>osmoreceptors</a:t>
            </a:r>
            <a:r>
              <a:rPr lang="en-US" dirty="0" smtClean="0"/>
              <a:t> in the SFO and hypothalamus</a:t>
            </a:r>
          </a:p>
          <a:p>
            <a:r>
              <a:rPr lang="en-US" dirty="0" smtClean="0"/>
              <a:t>In either case, the hormone dilutes the blood by retaining water.</a:t>
            </a:r>
            <a:endParaRPr lang="en-US" dirty="0"/>
          </a:p>
        </p:txBody>
      </p:sp>
    </p:spTree>
    <p:extLst>
      <p:ext uri="{BB962C8B-B14F-4D97-AF65-F5344CB8AC3E}">
        <p14:creationId xmlns:p14="http://schemas.microsoft.com/office/powerpoint/2010/main" val="269113184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Baroreceptor Regulation of Vasopressin Release</a:t>
            </a:r>
            <a:endParaRPr lang="en-US" dirty="0"/>
          </a:p>
        </p:txBody>
      </p:sp>
      <p:pic>
        <p:nvPicPr>
          <p:cNvPr id="4" name="Picture 3"/>
          <p:cNvPicPr>
            <a:picLocks noChangeAspect="1"/>
          </p:cNvPicPr>
          <p:nvPr/>
        </p:nvPicPr>
        <p:blipFill>
          <a:blip r:embed="rId2"/>
          <a:stretch>
            <a:fillRect/>
          </a:stretch>
        </p:blipFill>
        <p:spPr>
          <a:xfrm>
            <a:off x="6001328" y="1417638"/>
            <a:ext cx="2988489" cy="5334000"/>
          </a:xfrm>
          <a:prstGeom prst="rect">
            <a:avLst/>
          </a:prstGeom>
        </p:spPr>
      </p:pic>
      <p:pic>
        <p:nvPicPr>
          <p:cNvPr id="5" name="Picture 4"/>
          <p:cNvPicPr>
            <a:picLocks noChangeAspect="1"/>
          </p:cNvPicPr>
          <p:nvPr/>
        </p:nvPicPr>
        <p:blipFill>
          <a:blip r:embed="rId3"/>
          <a:stretch>
            <a:fillRect/>
          </a:stretch>
        </p:blipFill>
        <p:spPr>
          <a:xfrm>
            <a:off x="542636" y="1627908"/>
            <a:ext cx="5017619" cy="5230091"/>
          </a:xfrm>
          <a:prstGeom prst="rect">
            <a:avLst/>
          </a:prstGeom>
        </p:spPr>
      </p:pic>
    </p:spTree>
    <p:extLst>
      <p:ext uri="{BB962C8B-B14F-4D97-AF65-F5344CB8AC3E}">
        <p14:creationId xmlns:p14="http://schemas.microsoft.com/office/powerpoint/2010/main" val="367501090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080500" cy="1143000"/>
          </a:xfrm>
        </p:spPr>
        <p:txBody>
          <a:bodyPr>
            <a:normAutofit fontScale="90000"/>
          </a:bodyPr>
          <a:lstStyle/>
          <a:p>
            <a:pPr eaLnBrk="1" hangingPunct="1"/>
            <a:r>
              <a:rPr lang="en-US" dirty="0" smtClean="0">
                <a:latin typeface="Calibri" charset="0"/>
                <a:ea typeface="MS PGothic" charset="0"/>
              </a:rPr>
              <a:t>The carotid sinus senses increased blood volume due to drinking too much water…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lnSpcReduction="10000"/>
          </a:bodyPr>
          <a:lstStyle/>
          <a:p>
            <a:pPr marL="514350" indent="-514350" eaLnBrk="1" hangingPunct="1">
              <a:buFont typeface="Arial" charset="0"/>
              <a:buAutoNum type="alphaUcPeriod"/>
            </a:pPr>
            <a:r>
              <a:rPr lang="en-US" dirty="0" smtClean="0">
                <a:latin typeface="Calibri" charset="0"/>
                <a:ea typeface="MS PGothic" charset="0"/>
              </a:rPr>
              <a:t>Vasopressin is released</a:t>
            </a:r>
          </a:p>
          <a:p>
            <a:pPr marL="514350" indent="-514350" eaLnBrk="1" hangingPunct="1">
              <a:buFont typeface="Arial" charset="0"/>
              <a:buAutoNum type="alphaUcPeriod"/>
            </a:pPr>
            <a:r>
              <a:rPr lang="en-US" dirty="0" smtClean="0">
                <a:latin typeface="Calibri" charset="0"/>
                <a:ea typeface="MS PGothic" charset="0"/>
              </a:rPr>
              <a:t>Vasopressin release is inhibited</a:t>
            </a:r>
          </a:p>
          <a:p>
            <a:pPr marL="514350" indent="-514350" eaLnBrk="1" hangingPunct="1">
              <a:buFont typeface="Arial" charset="0"/>
              <a:buAutoNum type="alphaUcPeriod"/>
            </a:pPr>
            <a:r>
              <a:rPr lang="en-US" dirty="0" smtClean="0">
                <a:latin typeface="Calibri" charset="0"/>
                <a:ea typeface="MS PGothic" charset="0"/>
              </a:rPr>
              <a:t>The carotid sinus cant sense blood volume</a:t>
            </a:r>
          </a:p>
          <a:p>
            <a:pPr marL="514350" indent="-514350" eaLnBrk="1" hangingPunct="1">
              <a:buFont typeface="Arial" charset="0"/>
              <a:buAutoNum type="alphaUcPeriod"/>
            </a:pPr>
            <a:r>
              <a:rPr lang="en-US" dirty="0" smtClean="0">
                <a:latin typeface="Calibri" charset="0"/>
                <a:ea typeface="MS PGothic" charset="0"/>
              </a:rPr>
              <a:t>More water is retained</a:t>
            </a:r>
          </a:p>
        </p:txBody>
      </p:sp>
      <p:pic>
        <p:nvPicPr>
          <p:cNvPr id="17" name="TPChart" descr="E12B6AF785C74A02B35071A3F2703E99Chart20160322113659015.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6"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13" name="TPCountdown" hidden="1"/>
          <p:cNvGrpSpPr/>
          <p:nvPr>
            <p:custDataLst>
              <p:tags r:id="rId5"/>
            </p:custDataLst>
          </p:nvPr>
        </p:nvGrpSpPr>
        <p:grpSpPr>
          <a:xfrm>
            <a:off x="8382000" y="6096000"/>
            <a:ext cx="635000" cy="635000"/>
            <a:chOff x="8318500" y="6032500"/>
            <a:chExt cx="635000" cy="635000"/>
          </a:xfrm>
        </p:grpSpPr>
        <p:sp>
          <p:nvSpPr>
            <p:cNvPr id="12"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138541" y="274638"/>
            <a:ext cx="9455728" cy="1143000"/>
          </a:xfrm>
        </p:spPr>
        <p:txBody>
          <a:bodyPr>
            <a:normAutofit fontScale="90000"/>
          </a:bodyPr>
          <a:lstStyle/>
          <a:p>
            <a:pPr eaLnBrk="1" hangingPunct="1"/>
            <a:r>
              <a:rPr lang="en-US" dirty="0" smtClean="0">
                <a:latin typeface="Calibri" charset="0"/>
                <a:ea typeface="MS PGothic" charset="0"/>
              </a:rPr>
              <a:t>If vasopressin release is activated by ethanol, this would cause increased urination </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True</a:t>
            </a:r>
          </a:p>
          <a:p>
            <a:pPr marL="514350" indent="-514350" eaLnBrk="1" hangingPunct="1">
              <a:buFont typeface="Arial" charset="0"/>
              <a:buAutoNum type="alphaUcPeriod"/>
            </a:pPr>
            <a:r>
              <a:rPr lang="en-US" dirty="0" smtClean="0">
                <a:latin typeface="Calibri" charset="0"/>
                <a:ea typeface="MS PGothic" charset="0"/>
              </a:rPr>
              <a:t>False</a:t>
            </a:r>
            <a:endParaRPr lang="en-US" dirty="0">
              <a:latin typeface="Calibri" charset="0"/>
              <a:ea typeface="MS PGothic" charset="0"/>
            </a:endParaRPr>
          </a:p>
        </p:txBody>
      </p:sp>
      <p:pic>
        <p:nvPicPr>
          <p:cNvPr id="17" name="TPChart" descr="A85EEEFD86BA492F9C1C43B314C32C98Chart20160322113725955.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6"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13" name="TPCountdown" hidden="1"/>
          <p:cNvGrpSpPr/>
          <p:nvPr>
            <p:custDataLst>
              <p:tags r:id="rId5"/>
            </p:custDataLst>
          </p:nvPr>
        </p:nvGrpSpPr>
        <p:grpSpPr>
          <a:xfrm>
            <a:off x="8382000" y="6096000"/>
            <a:ext cx="635000" cy="635000"/>
            <a:chOff x="8318500" y="6032500"/>
            <a:chExt cx="635000" cy="635000"/>
          </a:xfrm>
        </p:grpSpPr>
        <p:sp>
          <p:nvSpPr>
            <p:cNvPr id="12"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Osmoreceptor</a:t>
            </a:r>
            <a:r>
              <a:rPr lang="en-US" dirty="0" smtClean="0"/>
              <a:t> Regulation of Vasopressin Release</a:t>
            </a:r>
            <a:endParaRPr lang="en-US" dirty="0"/>
          </a:p>
        </p:txBody>
      </p:sp>
      <p:pic>
        <p:nvPicPr>
          <p:cNvPr id="4" name="Picture 3"/>
          <p:cNvPicPr>
            <a:picLocks noChangeAspect="1"/>
          </p:cNvPicPr>
          <p:nvPr/>
        </p:nvPicPr>
        <p:blipFill>
          <a:blip r:embed="rId2"/>
          <a:stretch>
            <a:fillRect/>
          </a:stretch>
        </p:blipFill>
        <p:spPr>
          <a:xfrm>
            <a:off x="457200" y="1417638"/>
            <a:ext cx="2065805" cy="5310909"/>
          </a:xfrm>
          <a:prstGeom prst="rect">
            <a:avLst/>
          </a:prstGeom>
        </p:spPr>
      </p:pic>
      <p:pic>
        <p:nvPicPr>
          <p:cNvPr id="5" name="Picture 4"/>
          <p:cNvPicPr>
            <a:picLocks noChangeAspect="1"/>
          </p:cNvPicPr>
          <p:nvPr/>
        </p:nvPicPr>
        <p:blipFill>
          <a:blip r:embed="rId3"/>
          <a:stretch>
            <a:fillRect/>
          </a:stretch>
        </p:blipFill>
        <p:spPr>
          <a:xfrm>
            <a:off x="2724726" y="2632363"/>
            <a:ext cx="6419273" cy="2913011"/>
          </a:xfrm>
          <a:prstGeom prst="rect">
            <a:avLst/>
          </a:prstGeom>
        </p:spPr>
      </p:pic>
    </p:spTree>
    <p:extLst>
      <p:ext uri="{BB962C8B-B14F-4D97-AF65-F5344CB8AC3E}">
        <p14:creationId xmlns:p14="http://schemas.microsoft.com/office/powerpoint/2010/main" val="74402039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Aldosterone and vasopressin…</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85000" lnSpcReduction="10000"/>
          </a:bodyPr>
          <a:lstStyle/>
          <a:p>
            <a:pPr marL="514350" indent="-514350" eaLnBrk="1" hangingPunct="1">
              <a:buFont typeface="Arial" charset="0"/>
              <a:buAutoNum type="alphaUcPeriod"/>
            </a:pPr>
            <a:r>
              <a:rPr lang="en-US" dirty="0" smtClean="0">
                <a:latin typeface="Calibri" charset="0"/>
                <a:ea typeface="MS PGothic" charset="0"/>
              </a:rPr>
              <a:t>Both increase blood sodium concentration</a:t>
            </a:r>
          </a:p>
          <a:p>
            <a:pPr marL="514350" indent="-514350" eaLnBrk="1" hangingPunct="1">
              <a:buFont typeface="Arial" charset="0"/>
              <a:buAutoNum type="alphaUcPeriod"/>
            </a:pPr>
            <a:r>
              <a:rPr lang="en-US" dirty="0" smtClean="0">
                <a:latin typeface="Calibri" charset="0"/>
                <a:ea typeface="MS PGothic" charset="0"/>
              </a:rPr>
              <a:t>Both decrease blood sodium concentration</a:t>
            </a:r>
          </a:p>
          <a:p>
            <a:pPr marL="514350" indent="-514350" eaLnBrk="1" hangingPunct="1">
              <a:buFont typeface="Arial" charset="0"/>
              <a:buAutoNum type="alphaUcPeriod"/>
            </a:pPr>
            <a:r>
              <a:rPr lang="en-US" dirty="0" smtClean="0">
                <a:latin typeface="Calibri" charset="0"/>
                <a:ea typeface="MS PGothic" charset="0"/>
              </a:rPr>
              <a:t>Vasopressin reduces blood salt concentration, aldosterone increases it</a:t>
            </a:r>
          </a:p>
          <a:p>
            <a:pPr marL="514350" indent="-514350" eaLnBrk="1" hangingPunct="1">
              <a:buFont typeface="Arial" charset="0"/>
              <a:buAutoNum type="alphaUcPeriod"/>
            </a:pPr>
            <a:r>
              <a:rPr lang="en-US" dirty="0" smtClean="0">
                <a:latin typeface="Calibri" charset="0"/>
                <a:ea typeface="MS PGothic" charset="0"/>
              </a:rPr>
              <a:t>Vasopressin increases blood sodium, aldosterone decreases it</a:t>
            </a:r>
            <a:endParaRPr lang="en-US" dirty="0">
              <a:latin typeface="Calibri" charset="0"/>
              <a:ea typeface="MS PGothic" charset="0"/>
            </a:endParaRPr>
          </a:p>
        </p:txBody>
      </p:sp>
      <p:pic>
        <p:nvPicPr>
          <p:cNvPr id="16" name="TPChart" descr="2671C234E2C14FEAA95CA9B4B2B42CB7Chart20160322113814610.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5"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12" name="TPCountdown" hidden="1"/>
          <p:cNvGrpSpPr/>
          <p:nvPr>
            <p:custDataLst>
              <p:tags r:id="rId5"/>
            </p:custDataLst>
          </p:nvPr>
        </p:nvGrpSpPr>
        <p:grpSpPr>
          <a:xfrm>
            <a:off x="8382000" y="6096000"/>
            <a:ext cx="635000" cy="635000"/>
            <a:chOff x="8318500" y="6032500"/>
            <a:chExt cx="635000" cy="635000"/>
          </a:xfrm>
        </p:grpSpPr>
        <p:sp>
          <p:nvSpPr>
            <p:cNvPr id="11"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extLst>
      <p:ext uri="{BB962C8B-B14F-4D97-AF65-F5344CB8AC3E}">
        <p14:creationId xmlns:p14="http://schemas.microsoft.com/office/powerpoint/2010/main" val="176468285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Vasopressin Regulates Aquaporin Trafficking</a:t>
            </a:r>
            <a:endParaRPr lang="en-US" dirty="0"/>
          </a:p>
        </p:txBody>
      </p:sp>
      <p:pic>
        <p:nvPicPr>
          <p:cNvPr id="4" name="Picture 3"/>
          <p:cNvPicPr>
            <a:picLocks noChangeAspect="1"/>
          </p:cNvPicPr>
          <p:nvPr/>
        </p:nvPicPr>
        <p:blipFill>
          <a:blip r:embed="rId2"/>
          <a:stretch>
            <a:fillRect/>
          </a:stretch>
        </p:blipFill>
        <p:spPr>
          <a:xfrm>
            <a:off x="831273" y="1821728"/>
            <a:ext cx="7396088" cy="3720089"/>
          </a:xfrm>
          <a:prstGeom prst="rect">
            <a:avLst/>
          </a:prstGeom>
        </p:spPr>
      </p:pic>
    </p:spTree>
    <p:extLst>
      <p:ext uri="{BB962C8B-B14F-4D97-AF65-F5344CB8AC3E}">
        <p14:creationId xmlns:p14="http://schemas.microsoft.com/office/powerpoint/2010/main" val="234882728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Epinephrine…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Increases heart rate</a:t>
            </a:r>
          </a:p>
          <a:p>
            <a:pPr marL="514350" indent="-514350" eaLnBrk="1" hangingPunct="1">
              <a:buFont typeface="Arial" charset="0"/>
              <a:buAutoNum type="alphaUcPeriod"/>
            </a:pPr>
            <a:r>
              <a:rPr lang="en-US" dirty="0" smtClean="0">
                <a:latin typeface="Calibri" charset="0"/>
                <a:ea typeface="MS PGothic" charset="0"/>
              </a:rPr>
              <a:t>Causes smooth muscle vasodilation in skeletal muscle</a:t>
            </a:r>
          </a:p>
          <a:p>
            <a:pPr marL="514350" indent="-514350" eaLnBrk="1" hangingPunct="1">
              <a:buFont typeface="Arial" charset="0"/>
              <a:buAutoNum type="alphaUcPeriod"/>
            </a:pPr>
            <a:r>
              <a:rPr lang="en-US" dirty="0" smtClean="0">
                <a:latin typeface="Calibri" charset="0"/>
                <a:ea typeface="MS PGothic" charset="0"/>
              </a:rPr>
              <a:t>Causes digestive smooth muscle vasoconstriction</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7" name="TPChart" descr="109C6706C8DA427FB978D65A6866EC35Chart20160322101153103.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9" name="CAI1"/>
          <p:cNvSpPr/>
          <p:nvPr>
            <p:custDataLst>
              <p:tags r:id="rId4"/>
            </p:custDataLst>
          </p:nvPr>
        </p:nvSpPr>
        <p:spPr>
          <a:xfrm>
            <a:off x="1037590" y="5254752"/>
            <a:ext cx="2621161"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6"/>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Vasopressin on the Kidney</a:t>
            </a:r>
            <a:endParaRPr lang="en-US" dirty="0"/>
          </a:p>
        </p:txBody>
      </p:sp>
      <p:pic>
        <p:nvPicPr>
          <p:cNvPr id="4" name="Picture 3" descr="vasopress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133" y="1555750"/>
            <a:ext cx="3086100" cy="4508500"/>
          </a:xfrm>
          <a:prstGeom prst="rect">
            <a:avLst/>
          </a:prstGeom>
        </p:spPr>
      </p:pic>
      <p:sp>
        <p:nvSpPr>
          <p:cNvPr id="5" name="TextBox 4"/>
          <p:cNvSpPr txBox="1"/>
          <p:nvPr/>
        </p:nvSpPr>
        <p:spPr>
          <a:xfrm>
            <a:off x="726391" y="3371271"/>
            <a:ext cx="1106418" cy="646331"/>
          </a:xfrm>
          <a:prstGeom prst="rect">
            <a:avLst/>
          </a:prstGeom>
          <a:noFill/>
        </p:spPr>
        <p:txBody>
          <a:bodyPr wrap="none" rtlCol="0">
            <a:spAutoFit/>
          </a:bodyPr>
          <a:lstStyle/>
          <a:p>
            <a:r>
              <a:rPr lang="en-US" dirty="0" smtClean="0"/>
              <a:t>Collecting </a:t>
            </a:r>
          </a:p>
          <a:p>
            <a:r>
              <a:rPr lang="en-US" dirty="0" smtClean="0"/>
              <a:t>Tubules</a:t>
            </a:r>
            <a:endParaRPr lang="en-US" dirty="0"/>
          </a:p>
        </p:txBody>
      </p:sp>
      <p:sp>
        <p:nvSpPr>
          <p:cNvPr id="6" name="TextBox 5"/>
          <p:cNvSpPr txBox="1"/>
          <p:nvPr/>
        </p:nvSpPr>
        <p:spPr>
          <a:xfrm>
            <a:off x="4877670" y="3394363"/>
            <a:ext cx="727934" cy="369332"/>
          </a:xfrm>
          <a:prstGeom prst="rect">
            <a:avLst/>
          </a:prstGeom>
          <a:noFill/>
        </p:spPr>
        <p:txBody>
          <a:bodyPr wrap="none" rtlCol="0">
            <a:spAutoFit/>
          </a:bodyPr>
          <a:lstStyle/>
          <a:p>
            <a:r>
              <a:rPr lang="en-US" dirty="0" smtClean="0"/>
              <a:t>Blood</a:t>
            </a:r>
            <a:endParaRPr lang="en-US" dirty="0"/>
          </a:p>
        </p:txBody>
      </p:sp>
    </p:spTree>
    <p:extLst>
      <p:ext uri="{BB962C8B-B14F-4D97-AF65-F5344CB8AC3E}">
        <p14:creationId xmlns:p14="http://schemas.microsoft.com/office/powerpoint/2010/main" val="40173996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Conditions with Altered Vasopressin Function</a:t>
            </a:r>
            <a:endParaRPr lang="en-US" dirty="0"/>
          </a:p>
        </p:txBody>
      </p:sp>
      <p:sp>
        <p:nvSpPr>
          <p:cNvPr id="3" name="Content Placeholder 2"/>
          <p:cNvSpPr>
            <a:spLocks noGrp="1"/>
          </p:cNvSpPr>
          <p:nvPr>
            <p:ph idx="1"/>
          </p:nvPr>
        </p:nvSpPr>
        <p:spPr/>
        <p:txBody>
          <a:bodyPr/>
          <a:lstStyle/>
          <a:p>
            <a:r>
              <a:rPr lang="en-US" dirty="0" smtClean="0"/>
              <a:t>Lack of vasopressin signaling</a:t>
            </a:r>
          </a:p>
          <a:p>
            <a:pPr lvl="1"/>
            <a:r>
              <a:rPr lang="en-US" dirty="0" err="1" smtClean="0"/>
              <a:t>Hypernatria</a:t>
            </a:r>
            <a:endParaRPr lang="en-US" dirty="0" smtClean="0"/>
          </a:p>
          <a:p>
            <a:pPr lvl="1"/>
            <a:r>
              <a:rPr lang="en-US" dirty="0" smtClean="0"/>
              <a:t>Diabetes </a:t>
            </a:r>
            <a:r>
              <a:rPr lang="en-US" dirty="0" err="1" smtClean="0"/>
              <a:t>insipidus</a:t>
            </a:r>
            <a:endParaRPr lang="en-US" dirty="0" smtClean="0"/>
          </a:p>
          <a:p>
            <a:r>
              <a:rPr lang="en-US" dirty="0" smtClean="0"/>
              <a:t>Too much vasopressin signaling</a:t>
            </a:r>
          </a:p>
          <a:p>
            <a:pPr lvl="1"/>
            <a:r>
              <a:rPr lang="en-US" dirty="0" err="1" smtClean="0"/>
              <a:t>Hyponatria</a:t>
            </a:r>
            <a:endParaRPr lang="en-US" dirty="0" smtClean="0"/>
          </a:p>
          <a:p>
            <a:pPr lvl="1"/>
            <a:r>
              <a:rPr lang="en-US" dirty="0" smtClean="0"/>
              <a:t>Headache, nausea, hypertension</a:t>
            </a:r>
            <a:endParaRPr lang="en-US" dirty="0"/>
          </a:p>
        </p:txBody>
      </p:sp>
    </p:spTree>
    <p:extLst>
      <p:ext uri="{BB962C8B-B14F-4D97-AF65-F5344CB8AC3E}">
        <p14:creationId xmlns:p14="http://schemas.microsoft.com/office/powerpoint/2010/main" val="24080407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 with Folks Nearby</a:t>
            </a:r>
            <a:endParaRPr lang="en-US" dirty="0"/>
          </a:p>
        </p:txBody>
      </p:sp>
      <p:sp>
        <p:nvSpPr>
          <p:cNvPr id="3" name="Content Placeholder 2"/>
          <p:cNvSpPr>
            <a:spLocks noGrp="1"/>
          </p:cNvSpPr>
          <p:nvPr>
            <p:ph idx="1"/>
          </p:nvPr>
        </p:nvSpPr>
        <p:spPr/>
        <p:txBody>
          <a:bodyPr/>
          <a:lstStyle/>
          <a:p>
            <a:r>
              <a:rPr lang="en-US" dirty="0" smtClean="0"/>
              <a:t>How could whiplash cause diabetes </a:t>
            </a:r>
            <a:r>
              <a:rPr lang="en-US" dirty="0" err="1" smtClean="0"/>
              <a:t>insipidus</a:t>
            </a:r>
            <a:r>
              <a:rPr lang="en-US" dirty="0" smtClean="0"/>
              <a:t>?</a:t>
            </a:r>
          </a:p>
          <a:p>
            <a:r>
              <a:rPr lang="en-US" dirty="0" smtClean="0"/>
              <a:t>HINT: Relates to damage/severing of infundibulum</a:t>
            </a:r>
            <a:endParaRPr lang="en-US" dirty="0"/>
          </a:p>
        </p:txBody>
      </p:sp>
    </p:spTree>
    <p:extLst>
      <p:ext uri="{BB962C8B-B14F-4D97-AF65-F5344CB8AC3E}">
        <p14:creationId xmlns:p14="http://schemas.microsoft.com/office/powerpoint/2010/main" val="24821167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Summary</a:t>
            </a:r>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3841727130"/>
              </p:ext>
            </p:extLst>
          </p:nvPr>
        </p:nvGraphicFramePr>
        <p:xfrm>
          <a:off x="457200" y="1582616"/>
          <a:ext cx="8553117" cy="35102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 chemical</a:t>
                      </a:r>
                      <a:r>
                        <a:rPr lang="en-US" b="1" baseline="0" dirty="0" smtClean="0"/>
                        <a:t> type</a:t>
                      </a:r>
                      <a:endParaRPr lang="en-US" b="1" dirty="0"/>
                    </a:p>
                  </a:txBody>
                  <a:tcPr/>
                </a:tc>
                <a:tc>
                  <a:txBody>
                    <a:bodyPr/>
                    <a:lstStyle/>
                    <a:p>
                      <a:r>
                        <a:rPr lang="en-US" b="0" dirty="0" smtClean="0"/>
                        <a:t>Peptide</a:t>
                      </a:r>
                      <a:endParaRPr lang="en-US" b="0" dirty="0"/>
                    </a:p>
                  </a:txBody>
                  <a:tcPr/>
                </a:tc>
                <a:tc>
                  <a:txBody>
                    <a:bodyPr/>
                    <a:lstStyle/>
                    <a:p>
                      <a:endParaRPr lang="en-US" dirty="0"/>
                    </a:p>
                  </a:txBody>
                  <a:tcPr/>
                </a:tc>
              </a:tr>
              <a:tr h="370840">
                <a:tc>
                  <a:txBody>
                    <a:bodyPr/>
                    <a:lstStyle/>
                    <a:p>
                      <a:r>
                        <a:rPr lang="en-US" b="1" dirty="0" smtClean="0"/>
                        <a:t>Where is it made?</a:t>
                      </a:r>
                      <a:endParaRPr lang="en-US" b="1" dirty="0"/>
                    </a:p>
                  </a:txBody>
                  <a:tcPr/>
                </a:tc>
                <a:tc>
                  <a:txBody>
                    <a:bodyPr/>
                    <a:lstStyle/>
                    <a:p>
                      <a:r>
                        <a:rPr lang="en-US" b="0" dirty="0" smtClean="0"/>
                        <a:t>Posterior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Synaptic</a:t>
                      </a:r>
                      <a:r>
                        <a:rPr lang="en-US" baseline="0" dirty="0" smtClean="0"/>
                        <a:t> activation in Hypothalamus (PVN, mechanism unclear)</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OXTR</a:t>
                      </a:r>
                      <a:endParaRPr lang="en-US" dirty="0"/>
                    </a:p>
                  </a:txBody>
                  <a:tcPr/>
                </a:tc>
                <a:tc>
                  <a:txBody>
                    <a:bodyPr/>
                    <a:lstStyle/>
                    <a:p>
                      <a:endParaRPr lang="en-US"/>
                    </a:p>
                  </a:txBody>
                  <a:tcPr/>
                </a:tc>
              </a:tr>
              <a:tr h="370840">
                <a:tc>
                  <a:txBody>
                    <a:bodyPr/>
                    <a:lstStyle/>
                    <a:p>
                      <a:r>
                        <a:rPr lang="en-US" b="1" dirty="0" smtClean="0"/>
                        <a:t>What tissues does it affect?</a:t>
                      </a:r>
                      <a:endParaRPr lang="en-US" b="1" dirty="0"/>
                    </a:p>
                  </a:txBody>
                  <a:tcPr/>
                </a:tc>
                <a:tc>
                  <a:txBody>
                    <a:bodyPr/>
                    <a:lstStyle/>
                    <a:p>
                      <a:r>
                        <a:rPr lang="en-US" dirty="0" smtClean="0"/>
                        <a:t>Uterus</a:t>
                      </a:r>
                      <a:endParaRPr lang="en-US" dirty="0"/>
                    </a:p>
                  </a:txBody>
                  <a:tcPr/>
                </a:tc>
                <a:tc>
                  <a:txBody>
                    <a:bodyPr/>
                    <a:lstStyle/>
                    <a:p>
                      <a:r>
                        <a:rPr lang="en-US" dirty="0" smtClean="0"/>
                        <a:t>Contractions</a:t>
                      </a:r>
                      <a:endParaRPr lang="en-US" dirty="0"/>
                    </a:p>
                  </a:txBody>
                  <a:tcPr/>
                </a:tc>
              </a:tr>
              <a:tr h="370840">
                <a:tc>
                  <a:txBody>
                    <a:bodyPr/>
                    <a:lstStyle/>
                    <a:p>
                      <a:endParaRPr lang="en-US" b="1" dirty="0"/>
                    </a:p>
                  </a:txBody>
                  <a:tcPr/>
                </a:tc>
                <a:tc>
                  <a:txBody>
                    <a:bodyPr/>
                    <a:lstStyle/>
                    <a:p>
                      <a:r>
                        <a:rPr lang="en-US" dirty="0" smtClean="0"/>
                        <a:t>Mammary Glands</a:t>
                      </a:r>
                      <a:endParaRPr lang="en-US" dirty="0"/>
                    </a:p>
                  </a:txBody>
                  <a:tcPr/>
                </a:tc>
                <a:tc>
                  <a:txBody>
                    <a:bodyPr/>
                    <a:lstStyle/>
                    <a:p>
                      <a:r>
                        <a:rPr lang="en-US" dirty="0" smtClean="0"/>
                        <a:t>Let-Down</a:t>
                      </a:r>
                      <a:r>
                        <a:rPr lang="en-US" baseline="0" dirty="0" smtClean="0"/>
                        <a:t> Reflex (Lactation)</a:t>
                      </a:r>
                      <a:endParaRPr lang="en-US" dirty="0"/>
                    </a:p>
                  </a:txBody>
                  <a:tcPr/>
                </a:tc>
              </a:tr>
              <a:tr h="370840">
                <a:tc>
                  <a:txBody>
                    <a:bodyPr/>
                    <a:lstStyle/>
                    <a:p>
                      <a:endParaRPr lang="en-US" b="1" dirty="0"/>
                    </a:p>
                  </a:txBody>
                  <a:tcPr/>
                </a:tc>
                <a:tc>
                  <a:txBody>
                    <a:bodyPr/>
                    <a:lstStyle/>
                    <a:p>
                      <a:r>
                        <a:rPr lang="en-US" dirty="0" smtClean="0"/>
                        <a:t>Neural</a:t>
                      </a:r>
                      <a:endParaRPr lang="en-US" dirty="0"/>
                    </a:p>
                  </a:txBody>
                  <a:tcPr/>
                </a:tc>
                <a:tc>
                  <a:txBody>
                    <a:bodyPr/>
                    <a:lstStyle/>
                    <a:p>
                      <a:r>
                        <a:rPr lang="en-US" dirty="0" smtClean="0"/>
                        <a:t>Positive Social Interactions</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Delivery</a:t>
                      </a:r>
                      <a:r>
                        <a:rPr lang="en-US" baseline="0" dirty="0" smtClean="0"/>
                        <a:t> (reduced input)</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44811094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During Delivery</a:t>
            </a:r>
            <a:endParaRPr lang="en-US" dirty="0"/>
          </a:p>
        </p:txBody>
      </p:sp>
      <p:pic>
        <p:nvPicPr>
          <p:cNvPr id="4" name="Picture 3"/>
          <p:cNvPicPr>
            <a:picLocks noChangeAspect="1"/>
          </p:cNvPicPr>
          <p:nvPr/>
        </p:nvPicPr>
        <p:blipFill>
          <a:blip r:embed="rId3"/>
          <a:stretch>
            <a:fillRect/>
          </a:stretch>
        </p:blipFill>
        <p:spPr>
          <a:xfrm>
            <a:off x="2226209" y="1417638"/>
            <a:ext cx="4839610" cy="4567382"/>
          </a:xfrm>
          <a:prstGeom prst="rect">
            <a:avLst/>
          </a:prstGeom>
        </p:spPr>
      </p:pic>
    </p:spTree>
    <p:extLst>
      <p:ext uri="{BB962C8B-B14F-4D97-AF65-F5344CB8AC3E}">
        <p14:creationId xmlns:p14="http://schemas.microsoft.com/office/powerpoint/2010/main" val="38092662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During Lactation</a:t>
            </a:r>
            <a:endParaRPr lang="en-US" dirty="0"/>
          </a:p>
        </p:txBody>
      </p:sp>
      <p:pic>
        <p:nvPicPr>
          <p:cNvPr id="4" name="Picture 3"/>
          <p:cNvPicPr>
            <a:picLocks noChangeAspect="1"/>
          </p:cNvPicPr>
          <p:nvPr/>
        </p:nvPicPr>
        <p:blipFill>
          <a:blip r:embed="rId2"/>
          <a:stretch>
            <a:fillRect/>
          </a:stretch>
        </p:blipFill>
        <p:spPr>
          <a:xfrm>
            <a:off x="2752436" y="1524000"/>
            <a:ext cx="3669792" cy="5334000"/>
          </a:xfrm>
          <a:prstGeom prst="rect">
            <a:avLst/>
          </a:prstGeom>
        </p:spPr>
      </p:pic>
    </p:spTree>
    <p:extLst>
      <p:ext uri="{BB962C8B-B14F-4D97-AF65-F5344CB8AC3E}">
        <p14:creationId xmlns:p14="http://schemas.microsoft.com/office/powerpoint/2010/main" val="1855460425"/>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and </a:t>
            </a:r>
            <a:r>
              <a:rPr lang="en-US" dirty="0"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err="1"/>
              <a:t>acronymns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17807684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Future</a:t>
            </a:r>
            <a:endParaRPr lang="en-US" dirty="0"/>
          </a:p>
        </p:txBody>
      </p:sp>
      <p:sp>
        <p:nvSpPr>
          <p:cNvPr id="3" name="Content Placeholder 2"/>
          <p:cNvSpPr>
            <a:spLocks noGrp="1"/>
          </p:cNvSpPr>
          <p:nvPr>
            <p:ph idx="1"/>
          </p:nvPr>
        </p:nvSpPr>
        <p:spPr>
          <a:xfrm>
            <a:off x="457199" y="1600200"/>
            <a:ext cx="4288589" cy="4525963"/>
          </a:xfrm>
        </p:spPr>
        <p:txBody>
          <a:bodyPr>
            <a:normAutofit fontScale="70000" lnSpcReduction="20000"/>
          </a:bodyPr>
          <a:lstStyle/>
          <a:p>
            <a:r>
              <a:rPr lang="en-US" dirty="0" smtClean="0"/>
              <a:t>Endocrine Control Systems</a:t>
            </a:r>
          </a:p>
          <a:p>
            <a:r>
              <a:rPr lang="en-US" dirty="0" smtClean="0"/>
              <a:t>Neuroendocrinology and the Posterior Pituitary</a:t>
            </a:r>
          </a:p>
          <a:p>
            <a:r>
              <a:rPr lang="en-US" b="1" dirty="0" smtClean="0"/>
              <a:t>Endocrine Control of Growth</a:t>
            </a:r>
          </a:p>
          <a:p>
            <a:r>
              <a:rPr lang="en-US" b="1" dirty="0" smtClean="0"/>
              <a:t>Adrenals and Stress Hormones</a:t>
            </a:r>
          </a:p>
          <a:p>
            <a:r>
              <a:rPr lang="en-US" dirty="0"/>
              <a:t>Hypothalamus and Endocrine Control of Appetite</a:t>
            </a:r>
          </a:p>
          <a:p>
            <a:r>
              <a:rPr lang="en-US" dirty="0" smtClean="0"/>
              <a:t>Pancreatic Hormones and Metabolic Control</a:t>
            </a:r>
          </a:p>
          <a:p>
            <a:r>
              <a:rPr lang="en-US" dirty="0" smtClean="0">
                <a:solidFill>
                  <a:srgbClr val="FF0000"/>
                </a:solidFill>
              </a:rPr>
              <a:t>Thyroid Hormones (KP)</a:t>
            </a:r>
          </a:p>
          <a:p>
            <a:r>
              <a:rPr lang="en-US" dirty="0" smtClean="0">
                <a:solidFill>
                  <a:srgbClr val="FF0000"/>
                </a:solidFill>
              </a:rPr>
              <a:t>Calcium Homeostasis (MF)</a:t>
            </a:r>
          </a:p>
          <a:p>
            <a:r>
              <a:rPr lang="en-US" dirty="0" smtClean="0">
                <a:solidFill>
                  <a:srgbClr val="FF0000"/>
                </a:solidFill>
              </a:rPr>
              <a:t>Reproductive Hormones (HP)</a:t>
            </a:r>
          </a:p>
          <a:p>
            <a:pPr marL="0" indent="0">
              <a:buNone/>
            </a:pPr>
            <a:endParaRPr lang="en-US" dirty="0"/>
          </a:p>
        </p:txBody>
      </p:sp>
      <p:pic>
        <p:nvPicPr>
          <p:cNvPr id="6" name="Picture 5"/>
          <p:cNvPicPr>
            <a:picLocks noChangeAspect="1"/>
          </p:cNvPicPr>
          <p:nvPr/>
        </p:nvPicPr>
        <p:blipFill>
          <a:blip r:embed="rId2"/>
          <a:stretch>
            <a:fillRect/>
          </a:stretch>
        </p:blipFill>
        <p:spPr>
          <a:xfrm>
            <a:off x="4870236" y="1310691"/>
            <a:ext cx="3946906" cy="5207000"/>
          </a:xfrm>
          <a:prstGeom prst="rect">
            <a:avLst/>
          </a:prstGeom>
        </p:spPr>
      </p:pic>
    </p:spTree>
    <p:extLst>
      <p:ext uri="{BB962C8B-B14F-4D97-AF65-F5344CB8AC3E}">
        <p14:creationId xmlns:p14="http://schemas.microsoft.com/office/powerpoint/2010/main" val="3009902635"/>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End </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14221089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Aldosterone…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Is released from the kidney</a:t>
            </a:r>
          </a:p>
          <a:p>
            <a:pPr marL="514350" indent="-514350" eaLnBrk="1" hangingPunct="1">
              <a:buFont typeface="Arial" charset="0"/>
              <a:buAutoNum type="alphaUcPeriod"/>
            </a:pPr>
            <a:r>
              <a:rPr lang="en-US" dirty="0" smtClean="0">
                <a:latin typeface="Calibri" charset="0"/>
                <a:ea typeface="MS PGothic" charset="0"/>
              </a:rPr>
              <a:t>Regulates salt reabsorption at the kidney</a:t>
            </a:r>
          </a:p>
          <a:p>
            <a:pPr marL="514350" indent="-514350" eaLnBrk="1" hangingPunct="1">
              <a:buFont typeface="Arial" charset="0"/>
              <a:buAutoNum type="alphaUcPeriod"/>
            </a:pPr>
            <a:r>
              <a:rPr lang="en-US" dirty="0" smtClean="0">
                <a:latin typeface="Calibri" charset="0"/>
                <a:ea typeface="MS PGothic" charset="0"/>
              </a:rPr>
              <a:t>Is a peptide hormone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7" name="TPChart" descr="7908066299B54195990151BF7895C88BChart20160322101217404.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8" name="CAI1"/>
          <p:cNvSpPr/>
          <p:nvPr>
            <p:custDataLst>
              <p:tags r:id="rId4"/>
            </p:custDataLst>
          </p:nvPr>
        </p:nvSpPr>
        <p:spPr>
          <a:xfrm>
            <a:off x="1037590" y="2621280"/>
            <a:ext cx="3226594" cy="156057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6"/>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05030.17.01"/>
  <p:tag name="PPTVERSION" val="14"/>
  <p:tag name="TPOS" val="6"/>
</p:tagLst>
</file>

<file path=ppt/tags/tag10.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00.xml><?xml version="1.0" encoding="utf-8"?>
<p:tagLst xmlns:a="http://schemas.openxmlformats.org/drawingml/2006/main" xmlns:r="http://schemas.openxmlformats.org/officeDocument/2006/relationships" xmlns:p="http://schemas.openxmlformats.org/presentationml/2006/main">
  <p:tag name="SLIDEGUID" val="80A6FED4A59743DCB4FB3271CC879610"/>
  <p:tag name="AUTOOPENPOLL" val="False"/>
  <p:tag name="TYPE" val="TrueFalse"/>
  <p:tag name="TPSLIDEBULLETSTYLE" val="2"/>
  <p:tag name="TPQUESTIONXML" val="&lt;?xml version=&quot;1.0&quot; encoding=&quot;UTF-8&quot; standalone=&quot;yes&quot;?&gt;&lt;questionlist&gt;&lt;properties&gt;&lt;guid&gt;B822C592E3D5425A849C6D60DD9F3909&lt;/guid&gt;&lt;date&gt;3/22/2016 09:45:0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0A6FED4A59743DCB4FB3271CC879610&lt;/guid&gt;&lt;repollguid&gt;67E9702901A84A5C9205F2969DF0FD87&lt;/repollguid&gt;&lt;sourceid&gt;85FCFC51FCB540A8B4AA8C1647DF3046&lt;/sourceid&gt;&lt;questiontext&gt;If vasopressin release is activated by ethanol, this would cause increased urination&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truefalse&gt;True&lt;/truefalse&gt;&lt;answers&gt;&lt;answer&gt;&lt;guid&gt;7F63BB2597184409AC8B39DAEBB279E9&lt;/guid&gt;&lt;answertext&gt;True&lt;/answertext&gt;&lt;valuetype&gt;-1&lt;/valuetype&gt;&lt;/answer&gt;&lt;answer&gt;&lt;guid&gt;3A6F79B48D264137A3E807D4B02D3893&lt;/guid&gt;&lt;answertext&gt;False&lt;/answertext&gt;&lt;valuetype&gt;1&lt;/valuetype&gt;&lt;/answer&gt;&lt;/answers&gt;&lt;/multichoice&gt;&lt;/questions&gt;&lt;/questionlist&gt;"/>
  <p:tag name="LIVECHARTING" val="False"/>
  <p:tag name="CHARTTYPE" val="0"/>
  <p:tag name="CHARTDEFINEDCOLORS" val="3,6,10,45,32,50,13,4,9,55,1"/>
  <p:tag name="HASRESULTS" val="True"/>
  <p:tag name="RESULTS" val="If vasopressin release is activated by ethanol, this would cause increased urination[;crlf;]78[;]87[;]78[;]False[;]59[;][;crlf;]1.7564[;]2[;]0.4292[;]0.1843[;crlf;]19[;]-1[;]True1[;]True[;][;crlf;]59[;]1[;]False2[;]False[;][;crlf;]"/>
</p:tagLst>
</file>

<file path=ppt/tags/tag101.xml><?xml version="1.0" encoding="utf-8"?>
<p:tagLst xmlns:a="http://schemas.openxmlformats.org/drawingml/2006/main" xmlns:r="http://schemas.openxmlformats.org/officeDocument/2006/relationships" xmlns:p="http://schemas.openxmlformats.org/presentationml/2006/main">
  <p:tag name="ZEROBASED" val="False"/>
</p:tagLst>
</file>

<file path=ppt/tags/tag10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03.xml><?xml version="1.0" encoding="utf-8"?>
<p:tagLst xmlns:a="http://schemas.openxmlformats.org/drawingml/2006/main" xmlns:r="http://schemas.openxmlformats.org/officeDocument/2006/relationships" xmlns:p="http://schemas.openxmlformats.org/presentationml/2006/main">
  <p:tag name="TYPE" val="0"/>
</p:tagLst>
</file>

<file path=ppt/tags/tag104.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05.xml><?xml version="1.0" encoding="utf-8"?>
<p:tagLst xmlns:a="http://schemas.openxmlformats.org/drawingml/2006/main" xmlns:r="http://schemas.openxmlformats.org/officeDocument/2006/relationships" xmlns:p="http://schemas.openxmlformats.org/presentationml/2006/main">
  <p:tag name="SLIDEGUID" val="40577B57BC4E4974B87A5DFF5057556D"/>
  <p:tag name="AUTOOPENPOLL" val="False"/>
  <p:tag name="TYPE" val="MultiChoiceSlide"/>
  <p:tag name="TPSLIDEBULLETSTYLE" val="2"/>
  <p:tag name="TPQUESTIONXML" val="&lt;?xml version=&quot;1.0&quot; encoding=&quot;UTF-8&quot; standalone=&quot;yes&quot;?&gt;&lt;questionlist&gt;&lt;properties&gt;&lt;guid&gt;04DD369AC9DB40BDA1D162835AB132EB&lt;/guid&gt;&lt;date&gt;3/22/2016 09:45:0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0577B57BC4E4974B87A5DFF5057556D&lt;/guid&gt;&lt;repollguid&gt;C5DB8BBC9F3844AC82BC310082CE573C&lt;/repollguid&gt;&lt;sourceid&gt;48A95EDAF2DE440A80541EB8FD0F2F10&lt;/sourceid&gt;&lt;questiontext&gt;Aldosterone and vasopressin…&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05E1BB51B00F43AF9B8555855FC29BF0&lt;/guid&gt;&lt;answertext&gt;Both increase blood sodium concentration&lt;/answertext&gt;&lt;valuetype&gt;-1&lt;/valuetype&gt;&lt;/answer&gt;&lt;answer&gt;&lt;guid&gt;6A3E3DC20F6D420681543DD316798300&lt;/guid&gt;&lt;answertext&gt;Both decrease blood sodium concentration&lt;/answertext&gt;&lt;valuetype&gt;-1&lt;/valuetype&gt;&lt;/answer&gt;&lt;answer&gt;&lt;guid&gt;F73C2624F5C2480795979951C81B493D&lt;/guid&gt;&lt;answertext&gt;Vasopressin reduces blood salt concentration, aldosterone increases it&lt;/answertext&gt;&lt;valuetype&gt;1&lt;/valuetype&gt;&lt;/answer&gt;&lt;answer&gt;&lt;guid&gt;DEB7DB866D494019B2EE3EAC9DD18CAD&lt;/guid&gt;&lt;answertext&gt;Vasopressin increases blood sodium, aldosterone decreases it&lt;/answertext&gt;&lt;valuetype&gt;-1&lt;/valuetype&gt;&lt;/answer&gt;&lt;/answers&gt;&lt;/multichoice&gt;&lt;/questions&gt;&lt;/questionlist&gt;"/>
  <p:tag name="LIVECHARTING" val="False"/>
  <p:tag name="CHARTTYPE" val="0"/>
  <p:tag name="CHARTDEFINEDCOLORS" val="3,6,10,45,32,50,13,4,9,55,1"/>
  <p:tag name="HASRESULTS" val="True"/>
  <p:tag name="RESULTS" val="Aldosterone and vasopressin…[;crlf;]50[;]87[;]50[;]False[;]29[;][;crlf;]2.44[;]3[;]0.9415[;]0.8864[;crlf;]13[;]-1[;]Both increase blood sodium concentration1[;]Both increase blood sodium concentration[;][;crlf;]5[;]-1[;]Both decrease blood sodium concentration2[;]Both decrease blood sodium concentration[;][;crlf;]29[;]1[;]Vasopressin reduces blood salt concentration, aldosterone increases it3[;]Vasopressin reduces blood salt concentration, aldosterone increases it[;][;crlf;]3[;]-1[;]Vasopressin increases blood sodium, aldosterone decreases it4[;]Vasopressin increases blood sodium, aldosterone decreases it[;][;crlf;]"/>
</p:tagLst>
</file>

<file path=ppt/tags/tag106.xml><?xml version="1.0" encoding="utf-8"?>
<p:tagLst xmlns:a="http://schemas.openxmlformats.org/drawingml/2006/main" xmlns:r="http://schemas.openxmlformats.org/officeDocument/2006/relationships" xmlns:p="http://schemas.openxmlformats.org/presentationml/2006/main">
  <p:tag name="ZEROBASED" val="False"/>
</p:tagLst>
</file>

<file path=ppt/tags/tag10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08.xml><?xml version="1.0" encoding="utf-8"?>
<p:tagLst xmlns:a="http://schemas.openxmlformats.org/drawingml/2006/main" xmlns:r="http://schemas.openxmlformats.org/officeDocument/2006/relationships" xmlns:p="http://schemas.openxmlformats.org/presentationml/2006/main">
  <p:tag name="TYPE" val="0"/>
</p:tagLst>
</file>

<file path=ppt/tags/tag109.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1.xml><?xml version="1.0" encoding="utf-8"?>
<p:tagLst xmlns:a="http://schemas.openxmlformats.org/drawingml/2006/main" xmlns:r="http://schemas.openxmlformats.org/officeDocument/2006/relationships" xmlns:p="http://schemas.openxmlformats.org/presentationml/2006/main">
  <p:tag name="TYPE" val="0"/>
</p:tagLst>
</file>

<file path=ppt/tags/tag12.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3.xml><?xml version="1.0" encoding="utf-8"?>
<p:tagLst xmlns:a="http://schemas.openxmlformats.org/drawingml/2006/main" xmlns:r="http://schemas.openxmlformats.org/officeDocument/2006/relationships" xmlns:p="http://schemas.openxmlformats.org/presentationml/2006/main">
  <p:tag name="SLIDEGUID" val="46BC9AA67C0345209AE211AEF75C1343"/>
  <p:tag name="AUTOOPENPOLL" val="False"/>
  <p:tag name="TYPE" val="MultiChoiceSlide"/>
  <p:tag name="TPSLIDEBULLETSTYLE" val="2"/>
  <p:tag name="TPQUESTIONXML" val="&lt;?xml version=&quot;1.0&quot; encoding=&quot;UTF-8&quot; standalone=&quot;yes&quot;?&gt;&lt;questionlist&gt;&lt;properties&gt;&lt;guid&gt;3E1A11E7623245B194FDE5706DFF3B5B&lt;/guid&gt;&lt;date&gt;3/22/2016 09:45:0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6BC9AA67C0345209AE211AEF75C1343&lt;/guid&gt;&lt;repollguid&gt;7F07AC2B0A364C0491512047CA0F79E4&lt;/repollguid&gt;&lt;sourceid&gt;79CD891D91E64D8EB598D6D675A125A7&lt;/sourceid&gt;&lt;questiontext&gt;Aldoster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A07F1F10DBF34B5C84B5D2057C3A8F67&lt;/guid&gt;&lt;answertext&gt;Is released from the kidney&lt;/answertext&gt;&lt;valuetype&gt;-1&lt;/valuetype&gt;&lt;/answer&gt;&lt;answer&gt;&lt;guid&gt;316EF6422C9441789574642F742CD873&lt;/guid&gt;&lt;answertext&gt;Regulates salt reabsorption at the kidney&lt;/answertext&gt;&lt;valuetype&gt;1&lt;/valuetype&gt;&lt;/answer&gt;&lt;answer&gt;&lt;guid&gt;9926D838203A4F50B594E2A0683358C3&lt;/guid&gt;&lt;answertext&gt;Is a peptide hormone&lt;/answertext&gt;&lt;valuetype&gt;-1&lt;/valuetype&gt;&lt;/answer&gt;&lt;answer&gt;&lt;guid&gt;B30BD58ED6344995B9CC1DA5F8E159CA&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Aldosterone…[;crlf;]48[;]74[;]48[;]False[;]14[;][;crlf;]3.3958[;]4[;]0.9069[;]0.8225[;crlf;]0[;]-1[;]Is released from the kidney1[;]Is released from the kidney[;][;crlf;]14[;]1[;]Regulates salt reabsorption at the kidney2[;]Regulates salt reabsorption at the kidney[;][;crlf;]1[;]-1[;]Is a peptide hormone3[;]Is a peptide hormone[;][;crlf;]33[;]-1[;]All of the above4[;]All of the above[;][;crlf;]"/>
</p:tagLst>
</file>

<file path=ppt/tags/tag14.xml><?xml version="1.0" encoding="utf-8"?>
<p:tagLst xmlns:a="http://schemas.openxmlformats.org/drawingml/2006/main" xmlns:r="http://schemas.openxmlformats.org/officeDocument/2006/relationships" xmlns:p="http://schemas.openxmlformats.org/presentationml/2006/main">
  <p:tag name="ZEROBASED" val="False"/>
</p:tagLst>
</file>

<file path=ppt/tags/tag1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6.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7.xml><?xml version="1.0" encoding="utf-8"?>
<p:tagLst xmlns:a="http://schemas.openxmlformats.org/drawingml/2006/main" xmlns:r="http://schemas.openxmlformats.org/officeDocument/2006/relationships" xmlns:p="http://schemas.openxmlformats.org/presentationml/2006/main">
  <p:tag name="TYPE" val="0"/>
</p:tagLst>
</file>

<file path=ppt/tags/tag18.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9.xml><?xml version="1.0" encoding="utf-8"?>
<p:tagLst xmlns:a="http://schemas.openxmlformats.org/drawingml/2006/main" xmlns:r="http://schemas.openxmlformats.org/officeDocument/2006/relationships" xmlns:p="http://schemas.openxmlformats.org/presentationml/2006/main">
  <p:tag name="SLIDEGUID" val="E8656AD5EBCB4B4C99D16ABACC4B9F5D"/>
  <p:tag name="AUTOOPENPOLL" val="False"/>
  <p:tag name="TYPE" val="MultiChoiceSlide"/>
  <p:tag name="TPSLIDEBULLETSTYLE" val="2"/>
  <p:tag name="TPQUESTIONXML" val="&lt;?xml version=&quot;1.0&quot; encoding=&quot;UTF-8&quot; standalone=&quot;yes&quot;?&gt;&lt;questionlist&gt;&lt;properties&gt;&lt;guid&gt;674901009D0C4C7D97475CAFE3E7F724&lt;/guid&gt;&lt;date&gt;3/22/2016 09:45:0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8656AD5EBCB4B4C99D16ABACC4B9F5D&lt;/guid&gt;&lt;repollguid&gt;4F352CBACD8C484583B4932661CEDBBD&lt;/repollguid&gt;&lt;sourceid&gt;5E916CE024194879A87D2AB44C5CBB52&lt;/sourceid&gt;&lt;questiontext&gt;Angiotensin II promotes the release of…&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2DF5BEF5AC0D44DEA3E04ED384C5A98E&lt;/guid&gt;&lt;answertext&gt;Renin&lt;/answertext&gt;&lt;valuetype&gt;-1&lt;/valuetype&gt;&lt;/answer&gt;&lt;answer&gt;&lt;guid&gt;AB599F4C16AC4416B2B14A2472E26B93&lt;/guid&gt;&lt;answertext&gt;Aldosterone&lt;/answertext&gt;&lt;valuetype&gt;1&lt;/valuetype&gt;&lt;/answer&gt;&lt;answer&gt;&lt;guid&gt;566F289F2387487BBFE43C1590EC6C40&lt;/guid&gt;&lt;answertext&gt;Insulin&lt;/answertext&gt;&lt;valuetype&gt;-1&lt;/valuetype&gt;&lt;/answer&gt;&lt;answer&gt;&lt;guid&gt;3D7059B605494F6C816936FDEEC282C6&lt;/guid&gt;&lt;answertext&gt;Oxytocin&lt;/answertext&gt;&lt;valuetype&gt;-1&lt;/valuetype&gt;&lt;/answer&gt;&lt;answer&gt;&lt;guid&gt;AB9880C489FE4BEC9CBCF1E8750F210F&lt;/guid&gt;&lt;answertext&gt;Cortisol&lt;/answertext&gt;&lt;valuetype&gt;-1&lt;/valuetype&gt;&lt;/answer&gt;&lt;/answers&gt;&lt;/multichoice&gt;&lt;/questions&gt;&lt;/questionlist&gt;"/>
  <p:tag name="LIVECHARTING" val="False"/>
  <p:tag name="CHARTTYPE" val="0"/>
  <p:tag name="CHARTDEFINEDCOLORS" val="3,6,10,45,32,50,13,4,9,55,1"/>
  <p:tag name="HASRESULTS" val="True"/>
  <p:tag name="RESULTS" val="Angiotensin II promotes the release of…[;crlf;]69[;]77[;]69[;]False[;]60[;][;crlf;]1.8696[;]2[;]0.3368[;]0.1134[;crlf;]9[;]-1[;]Renin1[;]Renin[;][;crlf;]60[;]1[;]Aldosterone2[;]Aldosterone[;][;crlf;]0[;]-1[;]Insulin3[;]Insulin[;][;crlf;]0[;]-1[;]Oxytocin4[;]Oxytocin[;][;crlf;]0[;]-1[;]Cortisol5[;]Cortisol[;][;crlf;]"/>
</p:tagLst>
</file>

<file path=ppt/tags/tag2.xml><?xml version="1.0" encoding="utf-8"?>
<p:tagLst xmlns:a="http://schemas.openxmlformats.org/drawingml/2006/main" xmlns:r="http://schemas.openxmlformats.org/officeDocument/2006/relationships" xmlns:p="http://schemas.openxmlformats.org/presentationml/2006/main">
  <p:tag name="SLIDEGUID" val="772AEA65E74F4CA1B8DB6E0E1C80218F"/>
  <p:tag name="AUTOOPENPOLL" val="False"/>
  <p:tag name="TYPE" val="MultiChoiceSlide"/>
  <p:tag name="TPSLIDEBULLETSTYLE" val="2"/>
  <p:tag name="TPQUESTIONXML" val="&lt;?xml version=&quot;1.0&quot; encoding=&quot;UTF-8&quot; standalone=&quot;yes&quot;?&gt;&lt;questionlist&gt;&lt;properties&gt;&lt;guid&gt;3DADD1250F0E47F092549E512769C77D&lt;/guid&gt;&lt;date&gt;3/22/2016 09:45:0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72AEA65E74F4CA1B8DB6E0E1C80218F&lt;/guid&gt;&lt;repollguid&gt;24E4882C3A2A4D83BD245B6EC8E624CC&lt;/repollguid&gt;&lt;sourceid&gt;433929385840459C84C7EA2A2F9BE92A&lt;/sourceid&gt;&lt;questiontext&gt;Clicker Test: Press “A”&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E2C579A1E1394AF0B230A666121423E8&lt;/guid&gt;&lt;answertext&gt;A&lt;/answertext&gt;&lt;valuetype&gt;0&lt;/valuetype&gt;&lt;/answer&gt;&lt;answer&gt;&lt;guid&gt;715BEA8741E84E9A88A9452E6564CAA6&lt;/guid&gt;&lt;answertext&gt;B&lt;/answertext&gt;&lt;valuetype&gt;0&lt;/valuetype&gt;&lt;/answer&gt;&lt;answer&gt;&lt;guid&gt;306FBA17A25D4363A4797F3CC9BB1575&lt;/guid&gt;&lt;answertext&gt;C&lt;/answertext&gt;&lt;valuetype&gt;0&lt;/valuetype&gt;&lt;/answer&gt;&lt;answer&gt;&lt;guid&gt;DAB692AA07804B729D6966A3134D2AB8&lt;/guid&gt;&lt;answertext&gt;D&lt;/answertext&gt;&lt;valuetype&gt;0&lt;/valuetype&gt;&lt;/answer&gt;&lt;/answers&gt;&lt;/multichoice&gt;&lt;/questions&gt;&lt;/questionlist&gt;"/>
  <p:tag name="LIVECHARTING" val="False"/>
  <p:tag name="CHARTTYPE" val="0"/>
  <p:tag name="CHARTDEFINEDCOLORS" val="3,6,10,45,32,50,13,4,9,55,1"/>
  <p:tag name="HASRESULTS" val="True"/>
  <p:tag name="RESULTS" val="Clicker Test: Press “A”[;crlf;]49[;]49[;]49[;]False[;]0[;][;crlf;]1.102[;]1[;]0.3639[;]0.1324[;crlf;]45[;]0[;]A1[;]A[;][;crlf;]3[;]0[;]B2[;]B[;][;crlf;]1[;]0[;]C3[;]C[;][;crlf;]0[;]0[;]D4[;]D[;][;crlf;]"/>
</p:tagLst>
</file>

<file path=ppt/tags/tag20.xml><?xml version="1.0" encoding="utf-8"?>
<p:tagLst xmlns:a="http://schemas.openxmlformats.org/drawingml/2006/main" xmlns:r="http://schemas.openxmlformats.org/officeDocument/2006/relationships" xmlns:p="http://schemas.openxmlformats.org/presentationml/2006/main">
  <p:tag name="ZEROBASED" val="False"/>
</p:tagLst>
</file>

<file path=ppt/tags/tag2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2.xml><?xml version="1.0" encoding="utf-8"?>
<p:tagLst xmlns:a="http://schemas.openxmlformats.org/drawingml/2006/main" xmlns:r="http://schemas.openxmlformats.org/officeDocument/2006/relationships" xmlns:p="http://schemas.openxmlformats.org/presentationml/2006/main">
  <p:tag name="TYPE" val="0"/>
</p:tagLst>
</file>

<file path=ppt/tags/tag23.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24.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25.xml><?xml version="1.0" encoding="utf-8"?>
<p:tagLst xmlns:a="http://schemas.openxmlformats.org/drawingml/2006/main" xmlns:r="http://schemas.openxmlformats.org/officeDocument/2006/relationships" xmlns:p="http://schemas.openxmlformats.org/presentationml/2006/main">
  <p:tag name="SLIDEGUID" val="1F188E67292D452F9F01D4A0F455BADF"/>
  <p:tag name="AUTOOPENPOLL" val="False"/>
  <p:tag name="TYPE" val="MultiChoiceSlide"/>
  <p:tag name="TPSLIDEBULLETSTYLE" val="2"/>
  <p:tag name="TPQUESTIONXML" val="&lt;?xml version=&quot;1.0&quot; encoding=&quot;UTF-8&quot; standalone=&quot;yes&quot;?&gt;&lt;questionlist&gt;&lt;properties&gt;&lt;guid&gt;E56BB85B66A34C919B93FA5EC69A08B3&lt;/guid&gt;&lt;date&gt;3/22/2016 09:45:0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F188E67292D452F9F01D4A0F455BADF&lt;/guid&gt;&lt;repollguid&gt;FE2F1215ACA04A6BA2C164B2946ABD83&lt;/repollguid&gt;&lt;sourceid&gt;902A85776D284B17A21F080085A8A820&lt;/sourceid&gt;&lt;questiontext&gt;When the fight or flight response increases blood flow to muscles, what is the signal&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8089B81009D04D0891D34DEBE7747135&lt;/guid&gt;&lt;answertext&gt;Adrenaline&lt;/answertext&gt;&lt;valuetype&gt;1&lt;/valuetype&gt;&lt;/answer&gt;&lt;answer&gt;&lt;guid&gt;0BA8FE6200DE479A8D9CDB18281F075E&lt;/guid&gt;&lt;answertext&gt;Insulin&lt;/answertext&gt;&lt;valuetype&gt;-1&lt;/valuetype&gt;&lt;/answer&gt;&lt;answer&gt;&lt;guid&gt;340F84F918644318A36E59AB3705AD7F&lt;/guid&gt;&lt;answertext&gt;Renin&lt;/answertext&gt;&lt;valuetype&gt;-1&lt;/valuetype&gt;&lt;/answer&gt;&lt;answer&gt;&lt;guid&gt;373BE64164AB4B22B5CE0DDDF95FF17D&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When the fight or flight response increases blood flow to muscles, what is the signal[;crlf;]75[;]79[;]75[;]False[;]68[;][;crlf;]1.28[;]1[;]0.8727[;]0.7616[;crlf;]68[;]1[;]Adrenaline1[;]Adrenaline[;][;crlf;]0[;]-1[;]Insulin2[;]Insulin[;][;crlf;]0[;]-1[;]Renin3[;]Renin[;][;crlf;]7[;]-1[;]All of the above4[;]All of the above[;][;crlf;]"/>
</p:tagLst>
</file>

<file path=ppt/tags/tag26.xml><?xml version="1.0" encoding="utf-8"?>
<p:tagLst xmlns:a="http://schemas.openxmlformats.org/drawingml/2006/main" xmlns:r="http://schemas.openxmlformats.org/officeDocument/2006/relationships" xmlns:p="http://schemas.openxmlformats.org/presentationml/2006/main">
  <p:tag name="ZEROBASED" val="False"/>
</p:tagLst>
</file>

<file path=ppt/tags/tag2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8.xml><?xml version="1.0" encoding="utf-8"?>
<p:tagLst xmlns:a="http://schemas.openxmlformats.org/drawingml/2006/main" xmlns:r="http://schemas.openxmlformats.org/officeDocument/2006/relationships" xmlns:p="http://schemas.openxmlformats.org/presentationml/2006/main">
  <p:tag name="TYPE" val="0"/>
</p:tagLst>
</file>

<file path=ppt/tags/tag29.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30.xml><?xml version="1.0" encoding="utf-8"?>
<p:tagLst xmlns:a="http://schemas.openxmlformats.org/drawingml/2006/main" xmlns:r="http://schemas.openxmlformats.org/officeDocument/2006/relationships" xmlns:p="http://schemas.openxmlformats.org/presentationml/2006/main">
  <p:tag name="SLIDEGUID" val="457AC79D2DFB4334B3EF53D9E6E43108"/>
  <p:tag name="AUTOOPENPOLL" val="False"/>
  <p:tag name="TYPE" val="MultiChoiceSlide"/>
  <p:tag name="TPSLIDEBULLETSTYLE" val="2"/>
  <p:tag name="TPQUESTIONXML" val="&lt;?xml version=&quot;1.0&quot; encoding=&quot;UTF-8&quot; standalone=&quot;yes&quot;?&gt;&lt;questionlist&gt;&lt;properties&gt;&lt;guid&gt;8E39048B96BF4DF99F2311C3DAADBD38&lt;/guid&gt;&lt;date&gt;3/22/2016 09:45:0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57AC79D2DFB4334B3EF53D9E6E43108&lt;/guid&gt;&lt;repollguid&gt;A592A4DB95AB4390A72308EE7A0C475D&lt;/repollguid&gt;&lt;sourceid&gt;AAB10F2C848241D6AF2B2831F3DE62D5&lt;/sourceid&gt;&lt;questiontext&gt;What cells respond to that signal&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B1A682468DF34ADA94DBD21D0E892EA8&lt;/guid&gt;&lt;answertext&gt;Cardiac muscle&lt;/answertext&gt;&lt;valuetype&gt;-1&lt;/valuetype&gt;&lt;/answer&gt;&lt;answer&gt;&lt;guid&gt;DAD0997E111B46919D8EEF981CAF60FD&lt;/guid&gt;&lt;answertext&gt;Skeletal muscle&lt;/answertext&gt;&lt;valuetype&gt;-1&lt;/valuetype&gt;&lt;/answer&gt;&lt;answer&gt;&lt;guid&gt;90E9D543A8DC4000A33B9874B82F29C5&lt;/guid&gt;&lt;answertext&gt;Vascular smooth muscle&lt;/answertext&gt;&lt;valuetype&gt;-1&lt;/valuetype&gt;&lt;/answer&gt;&lt;answer&gt;&lt;guid&gt;718BD7AA494F491F86F2235FC2621830&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What cells respond to that signal[;crlf;]75[;]81[;]75[;]False[;]63[;][;crlf;]3.6933[;]4[;]0.7298[;]0.5326[;crlf;]1[;]-1[;]Cardiac muscle1[;]Cardiac muscle[;][;crlf;]9[;]-1[;]Skeletal muscle2[;]Skeletal muscle[;][;crlf;]2[;]-1[;]Vascular smooth muscle3[;]Vascular smooth muscle[;][;crlf;]63[;]1[;]All of the above4[;]All of the above[;][;crlf;]"/>
</p:tagLst>
</file>

<file path=ppt/tags/tag31.xml><?xml version="1.0" encoding="utf-8"?>
<p:tagLst xmlns:a="http://schemas.openxmlformats.org/drawingml/2006/main" xmlns:r="http://schemas.openxmlformats.org/officeDocument/2006/relationships" xmlns:p="http://schemas.openxmlformats.org/presentationml/2006/main">
  <p:tag name="ZEROBASED" val="False"/>
</p:tagLst>
</file>

<file path=ppt/tags/tag3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3.xml><?xml version="1.0" encoding="utf-8"?>
<p:tagLst xmlns:a="http://schemas.openxmlformats.org/drawingml/2006/main" xmlns:r="http://schemas.openxmlformats.org/officeDocument/2006/relationships" xmlns:p="http://schemas.openxmlformats.org/presentationml/2006/main">
  <p:tag name="TYPE" val="0"/>
</p:tagLst>
</file>

<file path=ppt/tags/tag34.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35.xml><?xml version="1.0" encoding="utf-8"?>
<p:tagLst xmlns:a="http://schemas.openxmlformats.org/drawingml/2006/main" xmlns:r="http://schemas.openxmlformats.org/officeDocument/2006/relationships" xmlns:p="http://schemas.openxmlformats.org/presentationml/2006/main">
  <p:tag name="SLIDEGUID" val="3ECFD246A2BA435E9600E9A12A7041A1"/>
  <p:tag name="AUTOOPENPOLL" val="False"/>
  <p:tag name="TYPE" val="MultiChoiceSlide"/>
  <p:tag name="TPSLIDEBULLETSTYLE" val="2"/>
  <p:tag name="TPQUESTIONXML" val="&lt;?xml version=&quot;1.0&quot; encoding=&quot;UTF-8&quot; standalone=&quot;yes&quot;?&gt;&lt;questionlist&gt;&lt;properties&gt;&lt;guid&gt;119023F7375949DDA7B1079CA3EBF198&lt;/guid&gt;&lt;date&gt;3/22/2016 09:45:0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ECFD246A2BA435E9600E9A12A7041A1&lt;/guid&gt;&lt;repollguid&gt;F14894AE62C14EFDA4F124F2B495CE06&lt;/repollguid&gt;&lt;sourceid&gt;B5C4401BFF6546BF8EBE6A07D785E908&lt;/sourceid&gt;&lt;questiontext&gt;Which hormone type is most likely to be able to cross plasma membranes&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D1F92E73216B4D1DB3912CEB2B4A6EC9&lt;/guid&gt;&lt;answertext&gt;An amine such as adrenaline&lt;/answertext&gt;&lt;valuetype&gt;-1&lt;/valuetype&gt;&lt;/answer&gt;&lt;answer&gt;&lt;guid&gt;71F384547C4345109E320141F2D50942&lt;/guid&gt;&lt;answertext&gt;A peptide such as insulin&lt;/answertext&gt;&lt;valuetype&gt;-1&lt;/valuetype&gt;&lt;/answer&gt;&lt;answer&gt;&lt;guid&gt;8486C7C90D174DA184C9CF2A959D234A&lt;/guid&gt;&lt;answertext&gt;A polypeptide such as FSH&lt;/answertext&gt;&lt;valuetype&gt;-1&lt;/valuetype&gt;&lt;/answer&gt;&lt;answer&gt;&lt;guid&gt;CF85491A83F44765B09F2C1779B2BB77&lt;/guid&gt;&lt;answertext&gt;A steroid such as testosterone&lt;/answertext&gt;&lt;valuetype&gt;1&lt;/valuetype&gt;&lt;/answer&gt;&lt;/answers&gt;&lt;/multichoice&gt;&lt;/questions&gt;&lt;/questionlist&gt;"/>
  <p:tag name="LIVECHARTING" val="False"/>
  <p:tag name="CHARTTYPE" val="0"/>
  <p:tag name="CHARTDEFINEDCOLORS" val="3,6,10,45,32,50,13,4,9,55,1"/>
  <p:tag name="HASRESULTS" val="True"/>
  <p:tag name="RESULTS" val="Which hormone type is most likely to be able to cross plasma membranes[;crlf;]77[;]82[;]77[;]False[;]52[;][;crlf;]3.1688[;]4[;]1.2629[;]1.5949[;crlf;]17[;]-1[;]An amine such as adrenaline1[;]An amine such as adrenaline[;][;crlf;]5[;]-1[;]A peptide such as insulin2[;]A peptide such as insulin[;][;crlf;]3[;]-1[;]A polypeptide such as FSH3[;]A polypeptide such as FSH[;][;crlf;]52[;]1[;]A steroid such as testosterone4[;]A steroid such as testosterone[;][;crlf;]"/>
</p:tagLst>
</file>

<file path=ppt/tags/tag36.xml><?xml version="1.0" encoding="utf-8"?>
<p:tagLst xmlns:a="http://schemas.openxmlformats.org/drawingml/2006/main" xmlns:r="http://schemas.openxmlformats.org/officeDocument/2006/relationships" xmlns:p="http://schemas.openxmlformats.org/presentationml/2006/main">
  <p:tag name="ZEROBASED" val="False"/>
</p:tagLst>
</file>

<file path=ppt/tags/tag3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8.xml><?xml version="1.0" encoding="utf-8"?>
<p:tagLst xmlns:a="http://schemas.openxmlformats.org/drawingml/2006/main" xmlns:r="http://schemas.openxmlformats.org/officeDocument/2006/relationships" xmlns:p="http://schemas.openxmlformats.org/presentationml/2006/main">
  <p:tag name="TYPE" val="0"/>
</p:tagLst>
</file>

<file path=ppt/tags/tag39.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0.xml><?xml version="1.0" encoding="utf-8"?>
<p:tagLst xmlns:a="http://schemas.openxmlformats.org/drawingml/2006/main" xmlns:r="http://schemas.openxmlformats.org/officeDocument/2006/relationships" xmlns:p="http://schemas.openxmlformats.org/presentationml/2006/main">
  <p:tag name="SLIDEGUID" val="44EEE13E613A41939961146F5098F970"/>
  <p:tag name="AUTOOPENPOLL" val="False"/>
  <p:tag name="TYPE" val="MultiChoiceSlide"/>
  <p:tag name="TPSLIDEBULLETSTYLE" val="2"/>
  <p:tag name="TPQUESTIONXML" val="&lt;?xml version=&quot;1.0&quot; encoding=&quot;UTF-8&quot; standalone=&quot;yes&quot;?&gt;&lt;questionlist&gt;&lt;properties&gt;&lt;guid&gt;39971E67A64B427685D4102BB12972EB&lt;/guid&gt;&lt;date&gt;3/22/2016 09:45:0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4EEE13E613A41939961146F5098F970&lt;/guid&gt;&lt;repollguid&gt;C1CFD911D2E949F9B3B070B216193049&lt;/repollguid&gt;&lt;sourceid&gt;A4E4F69CB3A64BA8B84BE102F855B53D&lt;/sourceid&gt;&lt;questiontext&gt;Somatostatin is a Gi-linked GPCR, so&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39636AEE108C477D869151CBF13F7025&lt;/guid&gt;&lt;answertext&gt;Somatostatin activates PKA&lt;/answertext&gt;&lt;valuetype&gt;-1&lt;/valuetype&gt;&lt;/answer&gt;&lt;answer&gt;&lt;guid&gt;7F9252C9E49D4448B97BB645D7B6C32A&lt;/guid&gt;&lt;answertext&gt;Somatostatin decreases cAMP&lt;/answertext&gt;&lt;valuetype&gt;1&lt;/valuetype&gt;&lt;/answer&gt;&lt;answer&gt;&lt;guid&gt;3FE438F61EBD4C0683AD42977B099DD2&lt;/guid&gt;&lt;answertext&gt;Somatostatin receptor is a nuclear hormone receptor&lt;/answertext&gt;&lt;valuetype&gt;-1&lt;/valuetype&gt;&lt;/answer&gt;&lt;answer&gt;&lt;guid&gt;109A21DDED96404E85537E447528E073&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Somatostatin is a Gi-linked GPCR, so[;crlf;]80[;]85[;]80[;]False[;]49[;][;crlf;]2.25[;]2[;]0.9014[;]0.8125[;crlf;]12[;]-1[;]Somatostatin activates PKA1[;]Somatostatin activates PKA[;][;crlf;]49[;]1[;]Somatostatin decreases cAMP2[;]Somatostatin decreases cAMP[;][;crlf;]6[;]-1[;]Somatostatin receptor is a nuclear hormone receptor3[;]Somatostatin receptor is a nuclear hormone receptor[;][;crlf;]13[;]-1[;]All of the above4[;]All of the above[;][;crlf;]"/>
</p:tagLst>
</file>

<file path=ppt/tags/tag41.xml><?xml version="1.0" encoding="utf-8"?>
<p:tagLst xmlns:a="http://schemas.openxmlformats.org/drawingml/2006/main" xmlns:r="http://schemas.openxmlformats.org/officeDocument/2006/relationships" xmlns:p="http://schemas.openxmlformats.org/presentationml/2006/main">
  <p:tag name="ZEROBASED" val="False"/>
</p:tagLst>
</file>

<file path=ppt/tags/tag4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3.xml><?xml version="1.0" encoding="utf-8"?>
<p:tagLst xmlns:a="http://schemas.openxmlformats.org/drawingml/2006/main" xmlns:r="http://schemas.openxmlformats.org/officeDocument/2006/relationships" xmlns:p="http://schemas.openxmlformats.org/presentationml/2006/main">
  <p:tag name="TYPE" val="0"/>
</p:tagLst>
</file>

<file path=ppt/tags/tag44.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45.xml><?xml version="1.0" encoding="utf-8"?>
<p:tagLst xmlns:a="http://schemas.openxmlformats.org/drawingml/2006/main" xmlns:r="http://schemas.openxmlformats.org/officeDocument/2006/relationships" xmlns:p="http://schemas.openxmlformats.org/presentationml/2006/main">
  <p:tag name="SLIDEGUID" val="0BADE63A48C049D1A961131D3DDA9A8F"/>
  <p:tag name="AUTOOPENPOLL" val="False"/>
  <p:tag name="TYPE" val="MultiChoiceSlide"/>
  <p:tag name="TPSLIDEBULLETSTYLE" val="2"/>
  <p:tag name="TPQUESTIONXML" val="&lt;?xml version=&quot;1.0&quot; encoding=&quot;UTF-8&quot; standalone=&quot;yes&quot;?&gt;&lt;questionlist&gt;&lt;properties&gt;&lt;guid&gt;9A69131A70F64634A613B523E35CC67D&lt;/guid&gt;&lt;date&gt;3/22/2016 09:45:0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BADE63A48C049D1A961131D3DDA9A8F&lt;/guid&gt;&lt;repollguid&gt;BBCA973B2DA440B783B04C03D2EF96F2&lt;/repollguid&gt;&lt;sourceid&gt;832169B3DDDE492E83358559FD2D3FA4&lt;/sourceid&gt;&lt;questiontext&gt;Which hormonal responses will occur fastes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773DB04656EB46B6B731D1F97C034051&lt;/guid&gt;&lt;answertext&gt;GH effects on new mRNA/protein (JAK/STAT)&lt;/answertext&gt;&lt;valuetype&gt;0&lt;/valuetype&gt;&lt;/answer&gt;&lt;answer&gt;&lt;guid&gt;D764238684EE4A9D8E946E08E8853C51&lt;/guid&gt;&lt;answertext&gt;Insulin effects on enzyme activity (RTK)&lt;/answertext&gt;&lt;valuetype&gt;0&lt;/valuetype&gt;&lt;/answer&gt;&lt;answer&gt;&lt;guid&gt;21E2D5CCDCCA4BE9949E6DE7F971AAB1&lt;/guid&gt;&lt;answertext&gt;Testosterone effects on mRNA/protein (NHR)&lt;/answertext&gt;&lt;valuetype&gt;0&lt;/valuetype&gt;&lt;/answer&gt;&lt;answer&gt;&lt;guid&gt;C19611AB5B0D41B4A6CFA16FBF7575A9&lt;/guid&gt;&lt;answertext&gt;They all occur at the same speed&lt;/answertext&gt;&lt;valuetype&gt;0&lt;/valuetype&gt;&lt;/answer&gt;&lt;/answers&gt;&lt;/multichoice&gt;&lt;/questions&gt;&lt;/questionlist&gt;"/>
  <p:tag name="LIVECHARTING" val="False"/>
  <p:tag name="CHARTTYPE" val="0"/>
  <p:tag name="CHARTDEFINEDCOLORS" val="3,6,10,45,32,50,13,4,9,55,1"/>
  <p:tag name="HASRESULTS" val="True"/>
  <p:tag name="RESULTS" val="Which hormonal responses will occur fastest?[;crlf;]74[;]85[;]74[;]False[;]0[;][;crlf;]2.1622[;]2[;]0.8058[;]0.6494[;crlf;]12[;]0[;]GH effects on new mRNA/protein (JAK/STAT)1[;]GH effects on new mRNA/protein (JAK/STAT)[;][;crlf;]45[;]0[;]Insulin effects on enzyme activity (RTK)2[;]Insulin effects on enzyme activity (RTK)[;][;crlf;]10[;]0[;]Testosterone effects on mRNA/protein (NHR)3[;]Testosterone effects on mRNA/protein (NHR)[;][;crlf;]7[;]0[;]They all occur at the same speed4[;]They all occur at the same speed[;][;crlf;]"/>
</p:tagLst>
</file>

<file path=ppt/tags/tag46.xml><?xml version="1.0" encoding="utf-8"?>
<p:tagLst xmlns:a="http://schemas.openxmlformats.org/drawingml/2006/main" xmlns:r="http://schemas.openxmlformats.org/officeDocument/2006/relationships" xmlns:p="http://schemas.openxmlformats.org/presentationml/2006/main">
  <p:tag name="ZEROBASED" val="False"/>
</p:tagLst>
</file>

<file path=ppt/tags/tag4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8.xml><?xml version="1.0" encoding="utf-8"?>
<p:tagLst xmlns:a="http://schemas.openxmlformats.org/drawingml/2006/main" xmlns:r="http://schemas.openxmlformats.org/officeDocument/2006/relationships" xmlns:p="http://schemas.openxmlformats.org/presentationml/2006/main">
  <p:tag name="TYPE" val="0"/>
</p:tagLst>
</file>

<file path=ppt/tags/tag49.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5.xml><?xml version="1.0" encoding="utf-8"?>
<p:tagLst xmlns:a="http://schemas.openxmlformats.org/drawingml/2006/main" xmlns:r="http://schemas.openxmlformats.org/officeDocument/2006/relationships" xmlns:p="http://schemas.openxmlformats.org/presentationml/2006/main">
  <p:tag name="TYPE" val="0"/>
</p:tagLst>
</file>

<file path=ppt/tags/tag50.xml><?xml version="1.0" encoding="utf-8"?>
<p:tagLst xmlns:a="http://schemas.openxmlformats.org/drawingml/2006/main" xmlns:r="http://schemas.openxmlformats.org/officeDocument/2006/relationships" xmlns:p="http://schemas.openxmlformats.org/presentationml/2006/main">
  <p:tag name="SLIDEGUID" val="E9165CFD6EB945F5B8AD9F667CF70A8F"/>
  <p:tag name="AUTOOPENPOLL" val="False"/>
  <p:tag name="TYPE" val="MultiChoiceSlide"/>
  <p:tag name="TPSLIDEBULLETSTYLE" val="2"/>
  <p:tag name="TPQUESTIONXML" val="&lt;?xml version=&quot;1.0&quot; encoding=&quot;UTF-8&quot; standalone=&quot;yes&quot;?&gt;&lt;questionlist&gt;&lt;properties&gt;&lt;guid&gt;1554BC690870471A9DF4967C47DD9319&lt;/guid&gt;&lt;date&gt;3/22/2016 09:45:0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9165CFD6EB945F5B8AD9F667CF70A8F&lt;/guid&gt;&lt;repollguid&gt;7AD8A068DCF948968FD0AD0ADF4A1473&lt;/repollguid&gt;&lt;sourceid&gt;B5E63FEF098249369A83C8EDF85E3567&lt;/sourceid&gt;&lt;questiontext&gt;Insulin is released from pancreatic beta cells and is sensed by pancreatic alpha cells to reduce glucagon secretion.  This is an example of …&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2DAAAFCFF9EE42728D6809AA0E185522&lt;/guid&gt;&lt;answertext&gt;Autocrine action&lt;/answertext&gt;&lt;valuetype&gt;-1&lt;/valuetype&gt;&lt;/answer&gt;&lt;answer&gt;&lt;guid&gt;424F050F03EF412E83E2FFC6A2960BD2&lt;/guid&gt;&lt;answertext&gt;Paracrine action&lt;/answertext&gt;&lt;valuetype&gt;1&lt;/valuetype&gt;&lt;/answer&gt;&lt;answer&gt;&lt;guid&gt;9B9F51FEB6E4463396FFF4F89F52B9BA&lt;/guid&gt;&lt;answertext&gt;Endocrine action&lt;/answertext&gt;&lt;valuetype&gt;-1&lt;/valuetype&gt;&lt;/answer&gt;&lt;/answers&gt;&lt;/multichoice&gt;&lt;/questions&gt;&lt;/questionlist&gt;"/>
  <p:tag name="LIVECHARTING" val="False"/>
  <p:tag name="CHARTTYPE" val="0"/>
  <p:tag name="CHARTDEFINEDCOLORS" val="3,6,10,45,32,50,13,4,9,55,1"/>
  <p:tag name="HASRESULTS" val="True"/>
  <p:tag name="RESULTS" val="Insulin is released from pancreatic beta cells and is sensed by pancreatic alpha cells to reduce glucagon secretion.  This is an example of …[;crlf;]70[;]86[;]70[;]False[;]47[;][;crlf;]2.0714[;]2[;]0.5687[;]0.3235[;crlf;]9[;]-1[;]Autocrine action1[;]Autocrine action[;][;crlf;]47[;]1[;]Paracrine action2[;]Paracrine action[;][;crlf;]14[;]-1[;]Endocrine action3[;]Endocrine action[;][;crlf;]"/>
</p:tagLst>
</file>

<file path=ppt/tags/tag51.xml><?xml version="1.0" encoding="utf-8"?>
<p:tagLst xmlns:a="http://schemas.openxmlformats.org/drawingml/2006/main" xmlns:r="http://schemas.openxmlformats.org/officeDocument/2006/relationships" xmlns:p="http://schemas.openxmlformats.org/presentationml/2006/main">
  <p:tag name="ZEROBASED" val="False"/>
</p:tagLst>
</file>

<file path=ppt/tags/tag5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3.xml><?xml version="1.0" encoding="utf-8"?>
<p:tagLst xmlns:a="http://schemas.openxmlformats.org/drawingml/2006/main" xmlns:r="http://schemas.openxmlformats.org/officeDocument/2006/relationships" xmlns:p="http://schemas.openxmlformats.org/presentationml/2006/main">
  <p:tag name="TYPE" val="0"/>
</p:tagLst>
</file>

<file path=ppt/tags/tag54.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55.xml><?xml version="1.0" encoding="utf-8"?>
<p:tagLst xmlns:a="http://schemas.openxmlformats.org/drawingml/2006/main" xmlns:r="http://schemas.openxmlformats.org/officeDocument/2006/relationships" xmlns:p="http://schemas.openxmlformats.org/presentationml/2006/main">
  <p:tag name="SLIDEGUID" val="87A45CC4CAAB41A3920282BCB22C61EB"/>
  <p:tag name="AUTOOPENPOLL" val="False"/>
  <p:tag name="TYPE" val="MultiChoiceSlide"/>
  <p:tag name="TPSLIDEBULLETSTYLE" val="2"/>
  <p:tag name="TPQUESTIONXML" val="&lt;?xml version=&quot;1.0&quot; encoding=&quot;UTF-8&quot; standalone=&quot;yes&quot;?&gt;&lt;questionlist&gt;&lt;properties&gt;&lt;guid&gt;A66F0E354736494CAEDADDAE1E5F7A2A&lt;/guid&gt;&lt;date&gt;3/22/2016 09:45:0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7A45CC4CAAB41A3920282BCB22C61EB&lt;/guid&gt;&lt;repollguid&gt;8F82B8FBDADC433F8B0D2E401B08B63B&lt;/repollguid&gt;&lt;sourceid&gt;95FCE1322F994686AF2644299FC9CDD1&lt;/sourceid&gt;&lt;questiontext&gt;What is the most likely receptor?&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643C52ECCACE49E6B36E69293F3ACFD9&lt;/guid&gt;&lt;answertext&gt;Cell surface because changes are fast&lt;/answertext&gt;&lt;valuetype&gt;0&lt;/valuetype&gt;&lt;/answer&gt;&lt;answer&gt;&lt;guid&gt;9A99EA5583D34D0B9566387100DA4172&lt;/guid&gt;&lt;answertext&gt;Nuclear hormone because transcriptional changes are fast&lt;/answertext&gt;&lt;valuetype&gt;0&lt;/valuetype&gt;&lt;/answer&gt;&lt;answer&gt;&lt;guid&gt;AFD5337867804BEFA1C9760C7DD026CC&lt;/guid&gt;&lt;answertext&gt;Cell surface because changes are slow&lt;/answertext&gt;&lt;valuetype&gt;0&lt;/valuetype&gt;&lt;/answer&gt;&lt;answer&gt;&lt;guid&gt;AE1DAC482CE441699BCF6B9C68B4FCAA&lt;/guid&gt;&lt;answertext&gt;Nuclear because transcriptional changes are slow&lt;/answertext&gt;&lt;valuetype&gt;0&lt;/valuetype&gt;&lt;/answer&gt;&lt;/answers&gt;&lt;/multichoice&gt;&lt;/questions&gt;&lt;/questionlist&gt;"/>
  <p:tag name="LIVECHARTING" val="False"/>
  <p:tag name="CHARTTYPE" val="0"/>
  <p:tag name="CHARTDEFINEDCOLORS" val="3,6,10,45,32,50,13,4,9,55,1"/>
  <p:tag name="HASRESULTS" val="True"/>
  <p:tag name="RESULTS" val="What is the most likely receptor?[;crlf;]70[;]87[;]70[;]False[;]0[;][;crlf;]1.3143[;]1[;]0.6664[;]0.4441[;crlf;]54[;]0[;]Cell surface because changes are fast1[;]Cell surface because changes are fast[;][;crlf;]12[;]0[;]Nuclear hormone because transcriptional changes are fast2[;]Nuclear hormone because transcriptional changes are fast[;][;crlf;]2[;]0[;]Cell surface because changes are slow3[;]Cell surface because changes are slow[;][;crlf;]2[;]0[;]Nuclear because transcriptional changes are slow4[;]Nuclear because transcriptional changes are slow[;][;crlf;]"/>
</p:tagLst>
</file>

<file path=ppt/tags/tag56.xml><?xml version="1.0" encoding="utf-8"?>
<p:tagLst xmlns:a="http://schemas.openxmlformats.org/drawingml/2006/main" xmlns:r="http://schemas.openxmlformats.org/officeDocument/2006/relationships" xmlns:p="http://schemas.openxmlformats.org/presentationml/2006/main">
  <p:tag name="ZEROBASED" val="False"/>
</p:tagLst>
</file>

<file path=ppt/tags/tag5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8.xml><?xml version="1.0" encoding="utf-8"?>
<p:tagLst xmlns:a="http://schemas.openxmlformats.org/drawingml/2006/main" xmlns:r="http://schemas.openxmlformats.org/officeDocument/2006/relationships" xmlns:p="http://schemas.openxmlformats.org/presentationml/2006/main">
  <p:tag name="TYPE" val="0"/>
</p:tagLst>
</file>

<file path=ppt/tags/tag59.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6.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60.xml><?xml version="1.0" encoding="utf-8"?>
<p:tagLst xmlns:a="http://schemas.openxmlformats.org/drawingml/2006/main" xmlns:r="http://schemas.openxmlformats.org/officeDocument/2006/relationships" xmlns:p="http://schemas.openxmlformats.org/presentationml/2006/main">
  <p:tag name="SLIDEGUID" val="E763C6EF86824CC781B5C0289DAE0AAB"/>
  <p:tag name="AUTOOPENPOLL" val="False"/>
  <p:tag name="TYPE" val="TrueFalse"/>
  <p:tag name="TPSLIDEBULLETSTYLE" val="2"/>
  <p:tag name="TPQUESTIONXML" val="&lt;?xml version=&quot;1.0&quot; encoding=&quot;UTF-8&quot; standalone=&quot;yes&quot;?&gt;&lt;questionlist&gt;&lt;properties&gt;&lt;guid&gt;94869E2D61D5441A8EA6689951A9DBD7&lt;/guid&gt;&lt;date&gt;3/22/2016 09:45:0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763C6EF86824CC781B5C0289DAE0AAB&lt;/guid&gt;&lt;repollguid&gt;187054B388454BD8AD45BD685138DA64&lt;/repollguid&gt;&lt;sourceid&gt;F4AAC7DC4BA2451A9A42C0F7AE0F47A9&lt;/sourceid&gt;&lt;questiontext&gt;Is there a neuroendocrine componen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truefalse&gt;True&lt;/truefalse&gt;&lt;answers&gt;&lt;answer&gt;&lt;guid&gt;17BA899DDDED4CD3BE3090E9FD82C8C8&lt;/guid&gt;&lt;answertext&gt;True&lt;/answertext&gt;&lt;valuetype&gt;0&lt;/valuetype&gt;&lt;/answer&gt;&lt;answer&gt;&lt;guid&gt;91B42C49F03C4548B6DB8240B19426BB&lt;/guid&gt;&lt;answertext&gt;False&lt;/answertext&gt;&lt;valuetype&gt;0&lt;/valuetype&gt;&lt;/answer&gt;&lt;/answers&gt;&lt;/multichoice&gt;&lt;/questions&gt;&lt;/questionlist&gt;"/>
  <p:tag name="LIVECHARTING" val="False"/>
  <p:tag name="CHARTTYPE" val="0"/>
  <p:tag name="CHARTDEFINEDCOLORS" val="3,6,10,45,32,50,13,4,9,55,1"/>
  <p:tag name="HASRESULTS" val="True"/>
  <p:tag name="RESULTS" val="Is there a neuroendocrine component?[;crlf;]78[;]87[;]78[;]False[;]0[;][;crlf;]1.1923[;]1[;]0.3941[;]0.1553[;crlf;]63[;]0[;]True1[;]True[;][;crlf;]15[;]0[;]False2[;]False[;][;crlf;]"/>
</p:tagLst>
</file>

<file path=ppt/tags/tag61.xml><?xml version="1.0" encoding="utf-8"?>
<p:tagLst xmlns:a="http://schemas.openxmlformats.org/drawingml/2006/main" xmlns:r="http://schemas.openxmlformats.org/officeDocument/2006/relationships" xmlns:p="http://schemas.openxmlformats.org/presentationml/2006/main">
  <p:tag name="ZEROBASED" val="False"/>
</p:tagLst>
</file>

<file path=ppt/tags/tag6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3.xml><?xml version="1.0" encoding="utf-8"?>
<p:tagLst xmlns:a="http://schemas.openxmlformats.org/drawingml/2006/main" xmlns:r="http://schemas.openxmlformats.org/officeDocument/2006/relationships" xmlns:p="http://schemas.openxmlformats.org/presentationml/2006/main">
  <p:tag name="TYPE" val="0"/>
</p:tagLst>
</file>

<file path=ppt/tags/tag64.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65.xml><?xml version="1.0" encoding="utf-8"?>
<p:tagLst xmlns:a="http://schemas.openxmlformats.org/drawingml/2006/main" xmlns:r="http://schemas.openxmlformats.org/officeDocument/2006/relationships" xmlns:p="http://schemas.openxmlformats.org/presentationml/2006/main">
  <p:tag name="SLIDEGUID" val="7769BDAFA31B4D8E89A3D97BF389FFDF"/>
  <p:tag name="AUTOOPENPOLL" val="False"/>
  <p:tag name="TYPE" val="MultiChoiceSlide"/>
  <p:tag name="TPSLIDEBULLETSTYLE" val="2"/>
  <p:tag name="TPQUESTIONXML" val="&lt;?xml version=&quot;1.0&quot; encoding=&quot;UTF-8&quot; standalone=&quot;yes&quot;?&gt;&lt;questionlist&gt;&lt;properties&gt;&lt;guid&gt;6DE93850B566442A88EB26E724FE1A3F&lt;/guid&gt;&lt;date&gt;3/22/2016 09:45:0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769BDAFA31B4D8E89A3D97BF389FFDF&lt;/guid&gt;&lt;repollguid&gt;7F101416AA2B4CD4A39997BE2DDBEC69&lt;/repollguid&gt;&lt;sourceid&gt;3B37117BF06A400B9AB456DA23412C66&lt;/sourceid&gt;&lt;questiontext&gt;Which hormone is unlikely to be BBB-permeable without transpor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09940313B54849519CA92A6F9F612D27&lt;/guid&gt;&lt;answertext&gt;Adrenaline&lt;/answertext&gt;&lt;valuetype&gt;-1&lt;/valuetype&gt;&lt;/answer&gt;&lt;answer&gt;&lt;guid&gt;A0CBA5D873514A35BB445F66D4585CF9&lt;/guid&gt;&lt;answertext&gt;Cortisol&lt;/answertext&gt;&lt;valuetype&gt;-1&lt;/valuetype&gt;&lt;/answer&gt;&lt;answer&gt;&lt;guid&gt;260783F54DA9487FB00E504B1A519055&lt;/guid&gt;&lt;answertext&gt;Growth Hormone&lt;/answertext&gt;&lt;valuetype&gt;1&lt;/valuetype&gt;&lt;/answer&gt;&lt;answer&gt;&lt;guid&gt;041E33787FFC4E7CA6F3580673F7ACCD&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Which hormone is unlikely to be BBB-permeable without transport[;crlf;]5[;]87[;]5[;]False[;]5[;][;crlf;]3[;]3[;]0[;]0[;crlf;]0[;]-1[;]Adrenaline1[;]Adrenaline[;][;crlf;]0[;]-1[;]Cortisol2[;]Cortisol[;][;crlf;]5[;]1[;]Growth Hormone3[;]Growth Hormone[;][;crlf;]0[;]-1[;]All of the above4[;]All of the above[;][;crlf;]"/>
</p:tagLst>
</file>

<file path=ppt/tags/tag66.xml><?xml version="1.0" encoding="utf-8"?>
<p:tagLst xmlns:a="http://schemas.openxmlformats.org/drawingml/2006/main" xmlns:r="http://schemas.openxmlformats.org/officeDocument/2006/relationships" xmlns:p="http://schemas.openxmlformats.org/presentationml/2006/main">
  <p:tag name="ZEROBASED" val="False"/>
</p:tagLst>
</file>

<file path=ppt/tags/tag6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8.xml><?xml version="1.0" encoding="utf-8"?>
<p:tagLst xmlns:a="http://schemas.openxmlformats.org/drawingml/2006/main" xmlns:r="http://schemas.openxmlformats.org/officeDocument/2006/relationships" xmlns:p="http://schemas.openxmlformats.org/presentationml/2006/main">
  <p:tag name="TYPE" val="0"/>
</p:tagLst>
</file>

<file path=ppt/tags/tag69.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7.xml><?xml version="1.0" encoding="utf-8"?>
<p:tagLst xmlns:a="http://schemas.openxmlformats.org/drawingml/2006/main" xmlns:r="http://schemas.openxmlformats.org/officeDocument/2006/relationships" xmlns:p="http://schemas.openxmlformats.org/presentationml/2006/main">
  <p:tag name="SLIDEGUID" val="84B67B96615A42EB9D99765F511E269C"/>
  <p:tag name="AUTOOPENPOLL" val="False"/>
  <p:tag name="TYPE" val="MultiChoiceSlide"/>
  <p:tag name="TPSLIDEBULLETSTYLE" val="2"/>
  <p:tag name="TPQUESTIONXML" val="&lt;?xml version=&quot;1.0&quot; encoding=&quot;UTF-8&quot; standalone=&quot;yes&quot;?&gt;&lt;questionlist&gt;&lt;properties&gt;&lt;guid&gt;F3981780CE274FEF82E50CB118933770&lt;/guid&gt;&lt;date&gt;3/22/2016 09:45:0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4B67B96615A42EB9D99765F511E269C&lt;/guid&gt;&lt;repollguid&gt;C2BF770BD25142ACA812458FAC07CE27&lt;/repollguid&gt;&lt;sourceid&gt;98D1F2E8F12C414B960FEB021B18820D&lt;/sourceid&gt;&lt;questiontext&gt;Epinephri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8F54628DFC1745C58BA3AF494A85A3C5&lt;/guid&gt;&lt;answertext&gt;Increases heart rate&lt;/answertext&gt;&lt;valuetype&gt;-1&lt;/valuetype&gt;&lt;/answer&gt;&lt;answer&gt;&lt;guid&gt;0FB214AC1DBB4666993767EBD6A28775&lt;/guid&gt;&lt;answertext&gt;Causes smooth muscle vasodilation in skeletal muscle&lt;/answertext&gt;&lt;valuetype&gt;-1&lt;/valuetype&gt;&lt;/answer&gt;&lt;answer&gt;&lt;guid&gt;14F85E4CBDC442548C0EE32602A60F39&lt;/guid&gt;&lt;answertext&gt;Causes digestive smooth muscle vasoconstriction&lt;/answertext&gt;&lt;valuetype&gt;-1&lt;/valuetype&gt;&lt;/answer&gt;&lt;answer&gt;&lt;guid&gt;53A46FA6A55F4723A9CF74E1C12EF269&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Epinephrine…[;crlf;]65[;]73[;]65[;]False[;]45[;][;crlf;]3.2154[;]4[;]1.2215[;]1.4921[;crlf;]12[;]-1[;]Increases heart rate1[;]Increases heart rate[;][;crlf;]7[;]-1[;]Causes smooth muscle vasodilation in skeletal muscle2[;]Causes smooth muscle vasodilation in skeletal muscle[;][;crlf;]1[;]-1[;]Causes digestive smooth muscle vasoconstriction3[;]Causes digestive smooth muscle vasoconstriction[;][;crlf;]45[;]1[;]All of the above4[;]All of the above[;][;crlf;]"/>
</p:tagLst>
</file>

<file path=ppt/tags/tag70.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900A21E708054256AF7E3288CDF41A24"/>
  <p:tag name="HASRESULTS" val="False"/>
  <p:tag name="CHARTTYPE" val="0"/>
  <p:tag name="CHARTDEFINEDCOLORS" val="3,6,10,45,32,50,13,4,9,55,1"/>
  <p:tag name="TPQUESTIONXML" val="&lt;?xml version=&quot;1.0&quot; encoding=&quot;UTF-8&quot; standalone=&quot;yes&quot;?&gt;&lt;questionlist&gt;&lt;properties&gt;&lt;guid&gt;914E227D395747DC8723BCAFB8EC040B&lt;/guid&gt;&lt;date&gt;3/22/2016 09:45:0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00A21E708054256AF7E3288CDF41A24&lt;/guid&gt;&lt;repollguid&gt;7F101416AA2B4CD4A39997BE2DDBEC69&lt;/repollguid&gt;&lt;sourceid&gt;3B37117BF06A400B9AB456DA23412C66&lt;/sourceid&gt;&lt;questiontext&gt;Which hormone is unlikely to be BBB-permeable without transpor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09940313B54849519CA92A6F9F612D27&lt;/guid&gt;&lt;answertext&gt;Adrenaline&lt;/answertext&gt;&lt;valuetype&gt;-1&lt;/valuetype&gt;&lt;/answer&gt;&lt;answer&gt;&lt;guid&gt;A0CBA5D873514A35BB445F66D4585CF9&lt;/guid&gt;&lt;answertext&gt;Cortisol&lt;/answertext&gt;&lt;valuetype&gt;-1&lt;/valuetype&gt;&lt;/answer&gt;&lt;answer&gt;&lt;guid&gt;260783F54DA9487FB00E504B1A519055&lt;/guid&gt;&lt;answertext&gt;Growth Hormone&lt;/answertext&gt;&lt;valuetype&gt;1&lt;/valuetype&gt;&lt;/answer&gt;&lt;answer&gt;&lt;guid&gt;041E33787FFC4E7CA6F3580673F7ACCD&lt;/guid&gt;&lt;answertext&gt;All of the above&lt;/answertext&gt;&lt;valuetype&gt;-1&lt;/valuetype&gt;&lt;/answer&gt;&lt;/answers&gt;&lt;/multichoice&gt;&lt;/questions&gt;&lt;/questionlist&gt;"/>
  <p:tag name="LIVECHARTING" val="False"/>
</p:tagLst>
</file>

<file path=ppt/tags/tag71.xml><?xml version="1.0" encoding="utf-8"?>
<p:tagLst xmlns:a="http://schemas.openxmlformats.org/drawingml/2006/main" xmlns:r="http://schemas.openxmlformats.org/officeDocument/2006/relationships" xmlns:p="http://schemas.openxmlformats.org/presentationml/2006/main">
  <p:tag name="ZEROBASED" val="False"/>
</p:tagLst>
</file>

<file path=ppt/tags/tag7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3.xml><?xml version="1.0" encoding="utf-8"?>
<p:tagLst xmlns:a="http://schemas.openxmlformats.org/drawingml/2006/main" xmlns:r="http://schemas.openxmlformats.org/officeDocument/2006/relationships" xmlns:p="http://schemas.openxmlformats.org/presentationml/2006/main">
  <p:tag name="TYPE" val="0"/>
</p:tagLst>
</file>

<file path=ppt/tags/tag74.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75.xml><?xml version="1.0" encoding="utf-8"?>
<p:tagLst xmlns:a="http://schemas.openxmlformats.org/drawingml/2006/main" xmlns:r="http://schemas.openxmlformats.org/officeDocument/2006/relationships" xmlns:p="http://schemas.openxmlformats.org/presentationml/2006/main">
  <p:tag name="SLIDEGUID" val="E16F6AE3EF8B43AE880A99494C2D6E66"/>
  <p:tag name="AUTOOPENPOLL" val="False"/>
  <p:tag name="TYPE" val="TrueFalse"/>
  <p:tag name="TPSLIDEBULLETSTYLE" val="2"/>
  <p:tag name="TPQUESTIONXML" val="&lt;?xml version=&quot;1.0&quot; encoding=&quot;UTF-8&quot; standalone=&quot;yes&quot;?&gt;&lt;questionlist&gt;&lt;properties&gt;&lt;guid&gt;5F61F12975E141489E8E8140FF388E85&lt;/guid&gt;&lt;date&gt;3/22/2016 09:45:0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16F6AE3EF8B43AE880A99494C2D6E66&lt;/guid&gt;&lt;repollguid&gt;20AE2D600706439F90EBFC57EAB0EEF7&lt;/repollguid&gt;&lt;sourceid&gt;0FCC7E86FA234D3EBDA9F9F9467C30A8&lt;/sourceid&gt;&lt;questiontext&gt;The posterior pituitary is connected to the hypothalamus by direct neuronal contacts&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truefalse&gt;True&lt;/truefalse&gt;&lt;answers&gt;&lt;answer&gt;&lt;guid&gt;6BE50B43468747FFADF226EE37D850D1&lt;/guid&gt;&lt;answertext&gt;True&lt;/answertext&gt;&lt;valuetype&gt;1&lt;/valuetype&gt;&lt;/answer&gt;&lt;answer&gt;&lt;guid&gt;4AF13EA47D9341DB853AAC6ED88A4A89&lt;/guid&gt;&lt;answertext&gt;False&lt;/answertext&gt;&lt;valuetype&gt;-1&lt;/valuetype&gt;&lt;/answer&gt;&lt;/answers&gt;&lt;/multichoice&gt;&lt;/questions&gt;&lt;/questionlist&gt;"/>
  <p:tag name="LIVECHARTING" val="False"/>
  <p:tag name="CHARTTYPE" val="0"/>
  <p:tag name="CHARTDEFINEDCOLORS" val="3,6,10,45,32,50,13,4,9,55,1"/>
  <p:tag name="HASRESULTS" val="True"/>
  <p:tag name="RESULTS" val="The posterior pituitary is connected to the hypothalamus by direct neuronal contacts[;crlf;]83[;]87[;]83[;]False[;]78[;][;crlf;]1.0602[;]1[;]0.2379[;]0.0566[;crlf;]78[;]1[;]True1[;]True[;][;crlf;]5[;]-1[;]False2[;]False[;][;crlf;]"/>
</p:tagLst>
</file>

<file path=ppt/tags/tag76.xml><?xml version="1.0" encoding="utf-8"?>
<p:tagLst xmlns:a="http://schemas.openxmlformats.org/drawingml/2006/main" xmlns:r="http://schemas.openxmlformats.org/officeDocument/2006/relationships" xmlns:p="http://schemas.openxmlformats.org/presentationml/2006/main">
  <p:tag name="ZEROBASED" val="False"/>
</p:tagLst>
</file>

<file path=ppt/tags/tag7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8.xml><?xml version="1.0" encoding="utf-8"?>
<p:tagLst xmlns:a="http://schemas.openxmlformats.org/drawingml/2006/main" xmlns:r="http://schemas.openxmlformats.org/officeDocument/2006/relationships" xmlns:p="http://schemas.openxmlformats.org/presentationml/2006/main">
  <p:tag name="TYPE" val="0"/>
</p:tagLst>
</file>

<file path=ppt/tags/tag79.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8.xml><?xml version="1.0" encoding="utf-8"?>
<p:tagLst xmlns:a="http://schemas.openxmlformats.org/drawingml/2006/main" xmlns:r="http://schemas.openxmlformats.org/officeDocument/2006/relationships" xmlns:p="http://schemas.openxmlformats.org/presentationml/2006/main">
  <p:tag name="ZEROBASED" val="False"/>
</p:tagLst>
</file>

<file path=ppt/tags/tag80.xml><?xml version="1.0" encoding="utf-8"?>
<p:tagLst xmlns:a="http://schemas.openxmlformats.org/drawingml/2006/main" xmlns:r="http://schemas.openxmlformats.org/officeDocument/2006/relationships" xmlns:p="http://schemas.openxmlformats.org/presentationml/2006/main">
  <p:tag name="SLIDEGUID" val="571E304AB3924E8CB1D3067FDF5E236D"/>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539255CE6A884938BF618650692321EE&lt;/guid&gt;&lt;date&gt;3/22/2016 09:45:0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571E304AB3924E8CB1D3067FDF5E236D&lt;/guid&gt;&lt;repollguid&gt;087F3021C9724703A1DC3A61DE96DEA6&lt;/repollguid&gt;&lt;sourceid&gt;FE82F8991D1442F6847D1E09EA126C1C&lt;/sourceid&gt;&lt;questiontext&gt;The hypothalamus wants to tell the anterior pituitary to secrete ACTH.  How would this be d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880EE4497B484470BF3166A9E4CA5CFF&lt;/guid&gt;&lt;answertext&gt;Hypothalamic neurons have synaptic contacts with ACTH releasing cells&lt;/answertext&gt;&lt;valuetype&gt;0&lt;/valuetype&gt;&lt;/answer&gt;&lt;answer&gt;&lt;guid&gt;645A85194D3E41249F6BDA2D70E0B4B2&lt;/guid&gt;&lt;answertext&gt;Hypothalamic neurons release a ACTH-releasing hormone&lt;/answertext&gt;&lt;valuetype&gt;0&lt;/valuetype&gt;&lt;/answer&gt;&lt;answer&gt;&lt;guid&gt;E1A1978C53524CBF8BE26936CCCC7467&lt;/guid&gt;&lt;answertext&gt;Neither A nor B&lt;/answertext&gt;&lt;valuetype&gt;0&lt;/valuetype&gt;&lt;/answer&gt;&lt;answer&gt;&lt;guid&gt;6B9C32C870AF4669AC5E529A94C60A50&lt;/guid&gt;&lt;answertext&gt;Both A + B&lt;/answertext&gt;&lt;valuetype&gt;0&lt;/valuetype&gt;&lt;/answer&gt;&lt;/answers&gt;&lt;/multichoice&gt;&lt;/questions&gt;&lt;/questionlist&gt;"/>
  <p:tag name="LIVECHARTING" val="False"/>
</p:tagLst>
</file>

<file path=ppt/tags/tag81.xml><?xml version="1.0" encoding="utf-8"?>
<p:tagLst xmlns:a="http://schemas.openxmlformats.org/drawingml/2006/main" xmlns:r="http://schemas.openxmlformats.org/officeDocument/2006/relationships" xmlns:p="http://schemas.openxmlformats.org/presentationml/2006/main">
  <p:tag name="ZEROBASED" val="False"/>
</p:tagLst>
</file>

<file path=ppt/tags/tag8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3.xml><?xml version="1.0" encoding="utf-8"?>
<p:tagLst xmlns:a="http://schemas.openxmlformats.org/drawingml/2006/main" xmlns:r="http://schemas.openxmlformats.org/officeDocument/2006/relationships" xmlns:p="http://schemas.openxmlformats.org/presentationml/2006/main">
  <p:tag name="TYPE" val="0"/>
</p:tagLst>
</file>

<file path=ppt/tags/tag84.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85.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DED7A96A1E124B71B3772A809C75B1BF"/>
  <p:tag name="TPQUESTIONXML" val="&lt;?xml version=&quot;1.0&quot; encoding=&quot;UTF-8&quot; standalone=&quot;yes&quot;?&gt;&lt;questionlist&gt;&lt;properties&gt;&lt;guid&gt;6D4F34119C7A4373933AC06E14CEEBAA&lt;/guid&gt;&lt;date&gt;3/22/2016 09:45:0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ED7A96A1E124B71B3772A809C75B1BF&lt;/guid&gt;&lt;repollguid&gt;087F3021C9724703A1DC3A61DE96DEA6&lt;/repollguid&gt;&lt;sourceid&gt;FE82F8991D1442F6847D1E09EA126C1C&lt;/sourceid&gt;&lt;questiontext&gt;The hypothalamus wants to tell the anterior pituitary to secrete ACTH.  How would this be d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880EE4497B484470BF3166A9E4CA5CFF&lt;/guid&gt;&lt;answertext&gt;Synaptic contacts with ACTH releasing cells&lt;/answertext&gt;&lt;valuetype&gt;-1&lt;/valuetype&gt;&lt;/answer&gt;&lt;answer&gt;&lt;guid&gt;645A85194D3E41249F6BDA2D70E0B4B2&lt;/guid&gt;&lt;answertext&gt;Hypothalamic neurons release a ACTH-releasing hormone&lt;/answertext&gt;&lt;valuetype&gt;1&lt;/valuetype&gt;&lt;/answer&gt;&lt;answer&gt;&lt;guid&gt;E1A1978C53524CBF8BE26936CCCC7467&lt;/guid&gt;&lt;answertext&gt;Adrenal gland releases ACTH-releasing hormone&lt;/answertext&gt;&lt;valuetype&gt;-1&lt;/valuetype&gt;&lt;/answer&gt;&lt;answer&gt;&lt;guid&gt;6B9C32C870AF4669AC5E529A94C60A50&lt;/guid&gt;&lt;answertext&gt;Anterior pituitary senses change in metabolites&lt;/answertext&gt;&lt;valuetype&gt;-1&lt;/valuetype&gt;&lt;/answer&gt;&lt;/answers&gt;&lt;/multichoice&gt;&lt;/questions&gt;&lt;/questionlist&gt;"/>
  <p:tag name="LIVECHARTING" val="False"/>
  <p:tag name="CHARTTYPE" val="0"/>
  <p:tag name="CHARTDEFINEDCOLORS" val="3,6,10,45,32,50,13,4,9,55,1"/>
  <p:tag name="HASRESULTS" val="True"/>
  <p:tag name="RESULTS" val="The hypothalamus wants to tell the anterior pituitary to secrete ACTH.  How would this be done[;crlf;]61[;]87[;]61[;]False[;]52[;][;crlf;]2.0164[;]2[;]0.4956[;]0.2456[;crlf;]5[;]-1[;]Synaptic contacts with ACTH releasing cells1[;]Synaptic contacts with ACTH releasing cells[;][;crlf;]52[;]1[;]Hypothalamic neurons release a ACTH-releasing hormone2[;]Hypothalamic neurons release a ACTH-releasing hormone[;][;crlf;]2[;]-1[;]Adrenal gland releases ACTH-releasing hormone3[;]Adrenal gland releases ACTH-releasing hormone[;][;crlf;]2[;]-1[;]Anterior pituitary senses change in metabolites4[;]Anterior pituitary senses change in metabolites[;][;crlf;]"/>
</p:tagLst>
</file>

<file path=ppt/tags/tag86.xml><?xml version="1.0" encoding="utf-8"?>
<p:tagLst xmlns:a="http://schemas.openxmlformats.org/drawingml/2006/main" xmlns:r="http://schemas.openxmlformats.org/officeDocument/2006/relationships" xmlns:p="http://schemas.openxmlformats.org/presentationml/2006/main">
  <p:tag name="ZEROBASED" val="False"/>
</p:tagLst>
</file>

<file path=ppt/tags/tag8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8.xml><?xml version="1.0" encoding="utf-8"?>
<p:tagLst xmlns:a="http://schemas.openxmlformats.org/drawingml/2006/main" xmlns:r="http://schemas.openxmlformats.org/officeDocument/2006/relationships" xmlns:p="http://schemas.openxmlformats.org/presentationml/2006/main">
  <p:tag name="TYPE" val="0"/>
</p:tagLst>
</file>

<file path=ppt/tags/tag89.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90.xml><?xml version="1.0" encoding="utf-8"?>
<p:tagLst xmlns:a="http://schemas.openxmlformats.org/drawingml/2006/main" xmlns:r="http://schemas.openxmlformats.org/officeDocument/2006/relationships" xmlns:p="http://schemas.openxmlformats.org/presentationml/2006/main">
  <p:tag name="SLIDEGUID" val="049C68065F24426C9B4ACE621D055452"/>
  <p:tag name="AUTOOPENPOLL" val="False"/>
  <p:tag name="TYPE" val="MultiChoiceSlide"/>
  <p:tag name="TPSLIDEBULLETSTYLE" val="2"/>
  <p:tag name="TPQUESTIONXML" val="&lt;?xml version=&quot;1.0&quot; encoding=&quot;UTF-8&quot; standalone=&quot;yes&quot;?&gt;&lt;questionlist&gt;&lt;properties&gt;&lt;guid&gt;E14B3EC6F3EF4A119C8772ACE90D1225&lt;/guid&gt;&lt;date&gt;3/22/2016 09:45:0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49C68065F24426C9B4ACE621D055452&lt;/guid&gt;&lt;repollguid&gt;24BF2643A2924321957A0CC0586DE059&lt;/repollguid&gt;&lt;sourceid&gt;12664104CC2845C2AC966ED349CFB0A6&lt;/sourceid&gt;&lt;questiontext&gt;How Is Specificity Achieved in Hypothalamlic-Anterior Pituitary Signaling&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6AB3BB6155274ADEAC84197C1AB37543&lt;/guid&gt;&lt;answertext&gt;Specialized target cells&lt;/answertext&gt;&lt;valuetype&gt;1&lt;/valuetype&gt;&lt;/answer&gt;&lt;answer&gt;&lt;guid&gt;3299AF3E9F124316B55E495D1DF72F2B&lt;/guid&gt;&lt;answertext&gt;Specific and direct neuronal connections&lt;/answertext&gt;&lt;valuetype&gt;-1&lt;/valuetype&gt;&lt;/answer&gt;&lt;answer&gt;&lt;guid&gt;87CE9E6C92D348B09B2E753C06F96938&lt;/guid&gt;&lt;answertext&gt;Different types of signaling cascades&lt;/answertext&gt;&lt;valuetype&gt;-1&lt;/valuetype&gt;&lt;/answer&gt;&lt;answer&gt;&lt;guid&gt;E5DFD57C1C96497E89491DA87CBDEA8C&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How Is Specificity Achieved in Hypothalamlic-Anterior Pituitary Signaling[;crlf;]76[;]87[;]76[;]False[;]32[;][;crlf;]2.4737[;]3[;]1.3521[;]1.8283[;crlf;]32[;]1[;]Specialized target cells1[;]Specialized target cells[;][;crlf;]4[;]-1[;]Specific and direct neuronal connections2[;]Specific and direct neuronal connections[;][;crlf;]12[;]-1[;]Different types of signaling cascades3[;]Different types of signaling cascades[;][;crlf;]28[;]-1[;]All of the above4[;]All of the above[;][;crlf;]"/>
</p:tagLst>
</file>

<file path=ppt/tags/tag91.xml><?xml version="1.0" encoding="utf-8"?>
<p:tagLst xmlns:a="http://schemas.openxmlformats.org/drawingml/2006/main" xmlns:r="http://schemas.openxmlformats.org/officeDocument/2006/relationships" xmlns:p="http://schemas.openxmlformats.org/presentationml/2006/main">
  <p:tag name="ZEROBASED" val="False"/>
</p:tagLst>
</file>

<file path=ppt/tags/tag9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93.xml><?xml version="1.0" encoding="utf-8"?>
<p:tagLst xmlns:a="http://schemas.openxmlformats.org/drawingml/2006/main" xmlns:r="http://schemas.openxmlformats.org/officeDocument/2006/relationships" xmlns:p="http://schemas.openxmlformats.org/presentationml/2006/main">
  <p:tag name="TYPE" val="0"/>
</p:tagLst>
</file>

<file path=ppt/tags/tag94.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95.xml><?xml version="1.0" encoding="utf-8"?>
<p:tagLst xmlns:a="http://schemas.openxmlformats.org/drawingml/2006/main" xmlns:r="http://schemas.openxmlformats.org/officeDocument/2006/relationships" xmlns:p="http://schemas.openxmlformats.org/presentationml/2006/main">
  <p:tag name="SLIDEGUID" val="01A5A11CFB2E4452A2D9C92001A1E734"/>
  <p:tag name="AUTOOPENPOLL" val="False"/>
  <p:tag name="TYPE" val="MultiChoiceSlide"/>
  <p:tag name="TPSLIDEBULLETSTYLE" val="2"/>
  <p:tag name="TPQUESTIONXML" val="&lt;?xml version=&quot;1.0&quot; encoding=&quot;UTF-8&quot; standalone=&quot;yes&quot;?&gt;&lt;questionlist&gt;&lt;properties&gt;&lt;guid&gt;64CB2AE04B2A4E90924100338B58A1F5&lt;/guid&gt;&lt;date&gt;3/22/2016 09:45:0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1A5A11CFB2E4452A2D9C92001A1E734&lt;/guid&gt;&lt;repollguid&gt;47289A24706E4E3C8D3C00F64CDEB587&lt;/repollguid&gt;&lt;sourceid&gt;090EC740F25D4727B0305D18BFA17F31&lt;/sourceid&gt;&lt;questiontext&gt;The carotid sinus senses increased blood volume due to drinking too much water…&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B3379A025DB7499DAFAC26BB7F78C0B3&lt;/guid&gt;&lt;answertext&gt;Vasopressin is released&lt;/answertext&gt;&lt;valuetype&gt;-1&lt;/valuetype&gt;&lt;/answer&gt;&lt;answer&gt;&lt;guid&gt;0A727C40BAFE486B9A7EC0DAAC5E8994&lt;/guid&gt;&lt;answertext&gt;Vasopressin release is inhibited&lt;/answertext&gt;&lt;valuetype&gt;1&lt;/valuetype&gt;&lt;/answer&gt;&lt;answer&gt;&lt;guid&gt;628C0A9056E64093BF0F87323AFDCB64&lt;/guid&gt;&lt;answertext&gt;The carotid sinus cant sense blood volume&lt;/answertext&gt;&lt;valuetype&gt;-1&lt;/valuetype&gt;&lt;/answer&gt;&lt;answer&gt;&lt;guid&gt;9E82E726D8EB45CDA8A79D4841CF6744&lt;/guid&gt;&lt;answertext&gt;More water is retained&lt;/answertext&gt;&lt;valuetype&gt;-1&lt;/valuetype&gt;&lt;/answer&gt;&lt;/answers&gt;&lt;/multichoice&gt;&lt;/questions&gt;&lt;/questionlist&gt;"/>
  <p:tag name="LIVECHARTING" val="False"/>
  <p:tag name="CHARTTYPE" val="0"/>
  <p:tag name="CHARTDEFINEDCOLORS" val="3,6,10,45,32,50,13,4,9,55,1"/>
  <p:tag name="HASRESULTS" val="True"/>
  <p:tag name="RESULTS" val="The carotid sinus senses increased blood volume due to drinking too much water…[;crlf;]75[;]87[;]75[;]False[;]64[;][;crlf;]1.96[;]2[;]0.3809[;]0.1451[;crlf;]7[;]-1[;]Vasopressin is released1[;]Vasopressin is released[;][;crlf;]64[;]1[;]Vasopressin release is inhibited2[;]Vasopressin release is inhibited[;][;crlf;]4[;]-1[;]The carotid sinus cant sense blood volume3[;]The carotid sinus cant sense blood volume[;][;crlf;]0[;]-1[;]More water is retained4[;]More water is retained[;][;crlf;]"/>
</p:tagLst>
</file>

<file path=ppt/tags/tag96.xml><?xml version="1.0" encoding="utf-8"?>
<p:tagLst xmlns:a="http://schemas.openxmlformats.org/drawingml/2006/main" xmlns:r="http://schemas.openxmlformats.org/officeDocument/2006/relationships" xmlns:p="http://schemas.openxmlformats.org/presentationml/2006/main">
  <p:tag name="ZEROBASED" val="False"/>
</p:tagLst>
</file>

<file path=ppt/tags/tag9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98.xml><?xml version="1.0" encoding="utf-8"?>
<p:tagLst xmlns:a="http://schemas.openxmlformats.org/drawingml/2006/main" xmlns:r="http://schemas.openxmlformats.org/officeDocument/2006/relationships" xmlns:p="http://schemas.openxmlformats.org/presentationml/2006/main">
  <p:tag name="TYPE" val="0"/>
</p:tagLst>
</file>

<file path=ppt/tags/tag99.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2577</TotalTime>
  <Words>3590</Words>
  <Application>Microsoft Macintosh PowerPoint</Application>
  <PresentationFormat>On-screen Show (4:3)</PresentationFormat>
  <Paragraphs>585</Paragraphs>
  <Slides>88</Slides>
  <Notes>38</Notes>
  <HiddenSlides>0</HiddenSlides>
  <MMClips>1</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Office Theme</vt:lpstr>
      <vt:lpstr>Endocrine Control Systems</vt:lpstr>
      <vt:lpstr>An Experiment in Group Note Taking</vt:lpstr>
      <vt:lpstr>Next Few Lectures</vt:lpstr>
      <vt:lpstr>Clicker Test: Press “A”</vt:lpstr>
      <vt:lpstr>Why should a dentist (or a doctoral student) care about endocrinology</vt:lpstr>
      <vt:lpstr>Learning Objectives </vt:lpstr>
      <vt:lpstr>Things you (should) already know</vt:lpstr>
      <vt:lpstr>Epinephrine…</vt:lpstr>
      <vt:lpstr>Aldosterone…</vt:lpstr>
      <vt:lpstr>Angiotensin II promotes the release of… </vt:lpstr>
      <vt:lpstr>Basic Concepts in ENdocrinology</vt:lpstr>
      <vt:lpstr>Organ Systems</vt:lpstr>
      <vt:lpstr>Extracellular Sensing</vt:lpstr>
      <vt:lpstr>What are the important processes?</vt:lpstr>
      <vt:lpstr>When the fight or flight response increases blood flow to muscles, what is the signal</vt:lpstr>
      <vt:lpstr>What cells respond to that signal</vt:lpstr>
      <vt:lpstr>What do we need to know about a hormone?</vt:lpstr>
      <vt:lpstr>Example Adrenaline</vt:lpstr>
      <vt:lpstr>What Kinds of Hormones Are There?</vt:lpstr>
      <vt:lpstr>Exocrine vs Endocrine</vt:lpstr>
      <vt:lpstr>Neuroendocrine Secretions</vt:lpstr>
      <vt:lpstr>Generally, where are hormones made</vt:lpstr>
      <vt:lpstr>Generally how are hormones released?</vt:lpstr>
      <vt:lpstr>Basal vs Stimulated Secretion</vt:lpstr>
      <vt:lpstr>Insulin Release In Response To Glucose</vt:lpstr>
      <vt:lpstr>How Do Hormones Affect Cells?</vt:lpstr>
      <vt:lpstr>What Kinds of Receptors Are There?</vt:lpstr>
      <vt:lpstr>Which hormone type is most likely to be able to cross plasma membranes</vt:lpstr>
      <vt:lpstr>Cell Surface Receptors</vt:lpstr>
      <vt:lpstr>Types of Cell Surface Receptors</vt:lpstr>
      <vt:lpstr>GPCRs</vt:lpstr>
      <vt:lpstr>GPCRs and PKA</vt:lpstr>
      <vt:lpstr>Somatostatin is a Gi-linked GPCR, so</vt:lpstr>
      <vt:lpstr>Receptor Tyrosine Kinases</vt:lpstr>
      <vt:lpstr>JAK/STAT Receptors</vt:lpstr>
      <vt:lpstr>Nuclear Hormone Receptors</vt:lpstr>
      <vt:lpstr>What Do Nuclear Hormones Look Like?</vt:lpstr>
      <vt:lpstr>Which hormonal responses will occur fastest?</vt:lpstr>
      <vt:lpstr>As a group…</vt:lpstr>
      <vt:lpstr>Relative Location of Action</vt:lpstr>
      <vt:lpstr>Insulin is released from pancreatic beta cells and is sensed by pancreatic alpha cells to reduce glucagon secretion.  This is an example of …</vt:lpstr>
      <vt:lpstr>How To Get Hormonal Specificity?</vt:lpstr>
      <vt:lpstr>Turning the Signal off</vt:lpstr>
      <vt:lpstr>Example: Arrestins and GPCRs</vt:lpstr>
      <vt:lpstr>Example: Reduce New Hormone Secretion</vt:lpstr>
      <vt:lpstr>Example: Degrade Existing Hormones</vt:lpstr>
      <vt:lpstr>Group Project</vt:lpstr>
      <vt:lpstr>Positive Feedback Regulation</vt:lpstr>
      <vt:lpstr>Integration of the CNS with Endocrine Signals</vt:lpstr>
      <vt:lpstr>Learning Objectives </vt:lpstr>
      <vt:lpstr>Your Future</vt:lpstr>
      <vt:lpstr>Design a hormone</vt:lpstr>
      <vt:lpstr>What is the most likely receptor?</vt:lpstr>
      <vt:lpstr>Is there a neuroendocrine component?</vt:lpstr>
      <vt:lpstr>Neuroendocrinology and the Posterior Pituitary</vt:lpstr>
      <vt:lpstr>Learning Objectives</vt:lpstr>
      <vt:lpstr>The Hypothalamus Is the Main Site of Endocrine/CNS Integration</vt:lpstr>
      <vt:lpstr>The Hypothalamus Projects to and From Other Brain Regions</vt:lpstr>
      <vt:lpstr>How Are Hormones Sensed by the Hypothalamus?</vt:lpstr>
      <vt:lpstr>Which hormone is unlikely to be BBB-permeable without transport</vt:lpstr>
      <vt:lpstr>Which hormone is unlikely to be BBB-permeable without transport</vt:lpstr>
      <vt:lpstr>Subregions of the Hypothalamus</vt:lpstr>
      <vt:lpstr>Anatomy of the Pituitary</vt:lpstr>
      <vt:lpstr>The posterior pituitary is connected to the hypothalamus by direct neuronal contacts</vt:lpstr>
      <vt:lpstr>The hypothalamus wants to tell the anterior pituitary to secrete ACTH.  How would this be done</vt:lpstr>
      <vt:lpstr>The hypothalamus wants to tell the anterior pituitary to secrete ACTH.  How would this be done</vt:lpstr>
      <vt:lpstr>Anterior Pituitary</vt:lpstr>
      <vt:lpstr>How Is Specificity Achieved in Hypothalamlic-Anterior Pituitary Signaling</vt:lpstr>
      <vt:lpstr>The Infundibulum and the Posterior Pituitary</vt:lpstr>
      <vt:lpstr>Why Regulate Water Retention?</vt:lpstr>
      <vt:lpstr>Vasopressin</vt:lpstr>
      <vt:lpstr>Vasopressin Release</vt:lpstr>
      <vt:lpstr>Volume, Osmolality and Vasopressin</vt:lpstr>
      <vt:lpstr>Baroreceptor Regulation of Vasopressin Release</vt:lpstr>
      <vt:lpstr>The carotid sinus senses increased blood volume due to drinking too much water…</vt:lpstr>
      <vt:lpstr>If vasopressin release is activated by ethanol, this would cause increased urination </vt:lpstr>
      <vt:lpstr>Osmoreceptor Regulation of Vasopressin Release</vt:lpstr>
      <vt:lpstr>Aldosterone and vasopressin…</vt:lpstr>
      <vt:lpstr>Vasopressin Regulates Aquaporin Trafficking</vt:lpstr>
      <vt:lpstr>Effects of Vasopressin on the Kidney</vt:lpstr>
      <vt:lpstr>Conditions with Altered Vasopressin Function</vt:lpstr>
      <vt:lpstr>Discuss with Folks Nearby</vt:lpstr>
      <vt:lpstr>Oxytocin Summary</vt:lpstr>
      <vt:lpstr>Oxytocin During Delivery</vt:lpstr>
      <vt:lpstr>Oxytocin During Lactation</vt:lpstr>
      <vt:lpstr>Learning Objectives</vt:lpstr>
      <vt:lpstr>Your Future</vt:lpstr>
      <vt:lpstr>The End </vt:lpstr>
    </vt:vector>
  </TitlesOfParts>
  <Company>UT-HSC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Bridges</dc:creator>
  <cp:lastModifiedBy>Dave Bridges</cp:lastModifiedBy>
  <cp:revision>113</cp:revision>
  <cp:lastPrinted>2016-03-18T16:27:05Z</cp:lastPrinted>
  <dcterms:created xsi:type="dcterms:W3CDTF">2015-03-05T15:27:25Z</dcterms:created>
  <dcterms:modified xsi:type="dcterms:W3CDTF">2016-03-22T17:18:58Z</dcterms:modified>
</cp:coreProperties>
</file>